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3"/>
    <p:sldMasterId id="2147483685" r:id="rId4"/>
    <p:sldMasterId id="2147483686" r:id="rId5"/>
    <p:sldMasterId id="2147483687" r:id="rId6"/>
    <p:sldMasterId id="2147483688" r:id="rId7"/>
    <p:sldMasterId id="214748368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</p:sldIdLst>
  <p:sldSz cy="6858000" cx="9144000"/>
  <p:notesSz cx="6858000" cy="9144000"/>
  <p:embeddedFontLst>
    <p:embeddedFont>
      <p:font typeface="Corbel"/>
      <p:regular r:id="rId83"/>
      <p:bold r:id="rId84"/>
      <p:italic r:id="rId85"/>
      <p:boldItalic r:id="rId86"/>
    </p:embeddedFont>
    <p:embeddedFont>
      <p:font typeface="Open Sans SemiBold"/>
      <p:regular r:id="rId87"/>
      <p:bold r:id="rId88"/>
      <p:italic r:id="rId89"/>
      <p:boldItalic r:id="rId90"/>
    </p:embeddedFont>
    <p:embeddedFont>
      <p:font typeface="Open Sans ExtraBold"/>
      <p:bold r:id="rId91"/>
      <p:boldItalic r:id="rId92"/>
    </p:embeddedFont>
    <p:embeddedFont>
      <p:font typeface="Helvetica Neue Light"/>
      <p:regular r:id="rId93"/>
      <p:bold r:id="rId94"/>
      <p:italic r:id="rId95"/>
      <p:boldItalic r:id="rId96"/>
    </p:embeddedFont>
    <p:embeddedFont>
      <p:font typeface="Open Sans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0" Type="http://schemas.openxmlformats.org/officeDocument/2006/relationships/font" Target="fonts/OpenSans-boldItalic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HelveticaNeueLight-italic.fntdata"/><Relationship Id="rId94" Type="http://schemas.openxmlformats.org/officeDocument/2006/relationships/font" Target="fonts/HelveticaNeueLight-bold.fntdata"/><Relationship Id="rId97" Type="http://schemas.openxmlformats.org/officeDocument/2006/relationships/font" Target="fonts/OpenSans-regular.fntdata"/><Relationship Id="rId96" Type="http://schemas.openxmlformats.org/officeDocument/2006/relationships/font" Target="fonts/HelveticaNeueLight-boldItalic.fntdata"/><Relationship Id="rId11" Type="http://schemas.openxmlformats.org/officeDocument/2006/relationships/slide" Target="slides/slide2.xml"/><Relationship Id="rId99" Type="http://schemas.openxmlformats.org/officeDocument/2006/relationships/font" Target="fonts/OpenSans-italic.fntdata"/><Relationship Id="rId10" Type="http://schemas.openxmlformats.org/officeDocument/2006/relationships/slide" Target="slides/slide1.xml"/><Relationship Id="rId98" Type="http://schemas.openxmlformats.org/officeDocument/2006/relationships/font" Target="fonts/OpenSans-bold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font" Target="fonts/OpenSansExtraBold-bold.fntdata"/><Relationship Id="rId90" Type="http://schemas.openxmlformats.org/officeDocument/2006/relationships/font" Target="fonts/OpenSansSemiBold-boldItalic.fntdata"/><Relationship Id="rId93" Type="http://schemas.openxmlformats.org/officeDocument/2006/relationships/font" Target="fonts/HelveticaNeueLight-regular.fntdata"/><Relationship Id="rId92" Type="http://schemas.openxmlformats.org/officeDocument/2006/relationships/font" Target="fonts/OpenSansExtraBold-boldItalic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84" Type="http://schemas.openxmlformats.org/officeDocument/2006/relationships/font" Target="fonts/Corbel-bold.fntdata"/><Relationship Id="rId83" Type="http://schemas.openxmlformats.org/officeDocument/2006/relationships/font" Target="fonts/Corbel-regular.fntdata"/><Relationship Id="rId86" Type="http://schemas.openxmlformats.org/officeDocument/2006/relationships/font" Target="fonts/Corbel-boldItalic.fntdata"/><Relationship Id="rId85" Type="http://schemas.openxmlformats.org/officeDocument/2006/relationships/font" Target="fonts/Corbel-italic.fntdata"/><Relationship Id="rId88" Type="http://schemas.openxmlformats.org/officeDocument/2006/relationships/font" Target="fonts/OpenSansSemiBold-bold.fntdata"/><Relationship Id="rId87" Type="http://schemas.openxmlformats.org/officeDocument/2006/relationships/font" Target="fonts/OpenSansSemiBold-regular.fntdata"/><Relationship Id="rId89" Type="http://schemas.openxmlformats.org/officeDocument/2006/relationships/font" Target="fonts/OpenSansSemiBold-italic.fntdata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Alexander_H/scraping-wikipedia-with-python-8000fc9c9e6c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d2879b442_0_3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d2879b442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9a157d07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9a157d0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d744dc0b7_1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d744dc0b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d744dc0b7_1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d744dc0b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9a142e31a_0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9a142e31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9a142e31a_0_1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9a142e31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9a142e31a_0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9a142e31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https://medium.com/@Alexander_H/scraping-wikipedia-with-python-8000fc9c9e6c</a:t>
            </a:r>
            <a:r>
              <a:rPr lang="en"/>
              <a:t> for inspiration!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9d3ac6ca3_0_1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9d3ac6ca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d7ca230bb_2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d7ca230b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b85a6291e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b85a629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9a142e31a_0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9a142e31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175071151_0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1750711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attendees we are going to check them in for the event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Once attendees check in, they will receive an email with the items listed on the slide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Attendees must check-in to get credit for attending this event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Confirm that everyone has checked in by asking participants to give you a signal when they receive the email.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9a142e31a_0_1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9a142e31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62f5eb087_0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62f5eb08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9a142e31a_0_1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9a142e31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e372a9f6e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e372a9f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9a142e31a_0_2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9a142e31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9a142e31a_0_3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9a142e31a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9a142e31a_0_2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9a142e31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b881bded5_0_7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b881bded5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b881bded5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b881bded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b881bded5_0_7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b881bded5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145680d1_0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e145680d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Major League Hacking (MLH) events are meant to bring hackers together so they can learn, build, and share.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Give participants a brief overview of Major League Hacking (MLH).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participants they can learn more at http://mlh.io/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 Talking Points: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Through Localhost MLH is rethinking technology education to reflect how hackers actually learn and how fast the industry moves.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Here’s some quick facts about MLH: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year, MLH supports over 65,000 hackers around the world at events they facilitate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Those students create more than 12,000 amazing projects together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MLH is a global organization that empowers hackers in more than 400 cities and growing every 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b881bded5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b881bded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d62a39e9c_1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d62a39e9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description of Credentials: They are variables we use for authentication. For example, your username and password are Login Credentials. Environment Credentials are things that the application needs in order to run - like which Port we’re using.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ba221382a_1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ba221382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d2879b442_0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d2879b44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the ‘pass’ line is a placeholder which allows the function to be non-empty. We delete it when we’re adding in these lines of code as this is the replacement.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e372a9f6e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e372a9f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ba221382a_1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ba221382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e372a9f6e_0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e372a9f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lines 18-20 of code.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return line is on one line - it’s condensed here due to space </a:t>
            </a:r>
            <a:r>
              <a:rPr lang="en"/>
              <a:t>constraints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ba221382a_1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ba221382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Line 10 can be all on a single line, it’s split across multiple lines here to save space.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out for the order of the ( and { tags on line 10.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9a157d070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9a157d07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e372a9f6e_0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e372a9f6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7d8e431c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57d8e431cd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9a157d070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9a157d0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Watch out for the indentation here: we have a loop inside a loop!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e372a9f6e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e372a9f6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Watch out for the indentation here: we have a loop inside a loop!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ba221382a_1_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ba221382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out for the indentation here: we have a loop inside a loop!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d2879b442_0_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d2879b44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ba221382a_1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ba221382a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ba221382a_1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5ba221382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nothing happens?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may have gone wrong under the hood. See if any errors are occuring  by clicking Tools &gt; Logs &gt; Console in the Glitch Window. If there’s an error on the code, the Console will hopefully tell you which file and line it is occuring in.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ba221382a_1_1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ba221382a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4d2879b442_1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4d2879b44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ba221382a_1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ba221382a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ba221382a_1_1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ba221382a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145680d1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e145680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Explain to participants what they will learn today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 is a core part of being a hacker and today they are going to learn something new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participants excited about the experience.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ba221382a_1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ba221382a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ba221382a_1_1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ba221382a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4d2879b442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4d2879b44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ba221382a_1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5ba221382a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ba221382a_1_1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5ba221382a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function in full, for 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d2879b442_0_2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d2879b44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d2879b442_0_2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d2879b44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2879b442_0_2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2879b44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5ba221382a_1_1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5ba221382a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alternate solution is to directly call the function within the random choice, e.g. random.choice(clean_tweets_data(tweets)).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4d2879b442_0_2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4d2879b44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9a142e31a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9a142e3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Explain to participants what they will learn today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 is a core part of being a hacker and today they are going to learn something new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participants excited about the experience.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d2879b442_0_2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d2879b44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4d2879b442_0_2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4d2879b44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4d2879b442_0_2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4d2879b44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4d2879b442_0_2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4d2879b44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4d2879b442_0_3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4d2879b44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4d2879b442_0_3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4d2879b44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d2879b442_0_3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d2879b44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4d2879b442_0_3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4d2879b44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62f5eb087_0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62f5eb08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462f5eb087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462f5eb08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9a142e31a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9a142e31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462f5eb087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462f5eb08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participants excited about taking the quiz. Encourage them all to take it, and pass out stickers to participants who earn 100s. Also encourage participants to take the survey - let them know that Localhost takes their feedback very seriously and we use their feedback to make the workshop better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future participants.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62f5eb087_0_1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62f5eb08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62f5eb087_0_1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62f5eb08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d2879b442_0_4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4d2879b442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8f18e19f_0_2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8f18e19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9a142e31a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9a142e31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Relationship Id="rId3" Type="http://schemas.openxmlformats.org/officeDocument/2006/relationships/image" Target="../media/image5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Relationship Id="rId3" Type="http://schemas.openxmlformats.org/officeDocument/2006/relationships/image" Target="../media/image5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Relationship Id="rId3" Type="http://schemas.openxmlformats.org/officeDocument/2006/relationships/image" Target="../media/image5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8.png"/><Relationship Id="rId3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jpg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" name="Google Shape;8;p2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4" showMasterSp="0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-8930"/>
            <a:ext cx="9144000" cy="5445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0" y="535781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localhost_light_grey_version.png"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297" y="85516"/>
            <a:ext cx="1663200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4435447" y="6505277"/>
            <a:ext cx="264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b="0" i="0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025351" y="91900"/>
            <a:ext cx="2995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An Introduction to Quorum</a:t>
            </a:r>
            <a:r>
              <a:rPr b="1" baseline="30000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endParaRPr b="1" baseline="300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22612" l="0" r="0" t="0"/>
          <a:stretch/>
        </p:blipFill>
        <p:spPr>
          <a:xfrm>
            <a:off x="2105175" y="91891"/>
            <a:ext cx="1483275" cy="3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673150" y="85516"/>
            <a:ext cx="58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8" name="Google Shape;98;p15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9" name="Google Shape;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50" y="91876"/>
            <a:ext cx="915601" cy="3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" name="Google Shape;10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50" y="91876"/>
            <a:ext cx="915601" cy="3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4" name="Google Shape;114;p17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049175" y="2524775"/>
            <a:ext cx="30435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What's Python?</a:t>
            </a:r>
            <a:br>
              <a:rPr lang="en" sz="24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Set Up Glitch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Write Code!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50" y="91876"/>
            <a:ext cx="915601" cy="3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2">
            <a:alphaModFix/>
          </a:blip>
          <a:srcRect b="0" l="0" r="12541" t="1613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353535">
              <a:alpha val="5538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810000" y="2267800"/>
            <a:ext cx="7524000" cy="28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Basic Training: Intro to Python Skills for AI, Part II</a:t>
            </a:r>
            <a:endParaRPr b="1" sz="62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3863100" y="1845997"/>
            <a:ext cx="1417800" cy="4218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Workshop</a:t>
            </a:r>
            <a:endParaRPr sz="1800">
              <a:solidFill>
                <a:srgbClr val="EAEAE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2901951" y="864108"/>
            <a:ext cx="54864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10" type="dt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0" name="Google Shape;140;p21"/>
          <p:cNvSpPr txBox="1"/>
          <p:nvPr>
            <p:ph idx="11" type="ftr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2900934" y="1298448"/>
            <a:ext cx="54864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b="0" i="0" sz="5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2914650" y="4672584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10" type="dt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1" type="ftr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2900934" y="868680"/>
            <a:ext cx="26061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2" type="body"/>
          </p:nvPr>
        </p:nvSpPr>
        <p:spPr>
          <a:xfrm>
            <a:off x="5863590" y="868680"/>
            <a:ext cx="26061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0" type="dt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1" type="ftr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" name="Google Shape;18;p3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2900934" y="1023586"/>
            <a:ext cx="26061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2" type="body"/>
          </p:nvPr>
        </p:nvSpPr>
        <p:spPr>
          <a:xfrm>
            <a:off x="2900934" y="1930936"/>
            <a:ext cx="2606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3" type="body"/>
          </p:nvPr>
        </p:nvSpPr>
        <p:spPr>
          <a:xfrm>
            <a:off x="5863847" y="1023586"/>
            <a:ext cx="2606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4" type="body"/>
          </p:nvPr>
        </p:nvSpPr>
        <p:spPr>
          <a:xfrm>
            <a:off x="5863847" y="1930936"/>
            <a:ext cx="2606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6" name="Google Shape;166;p25"/>
          <p:cNvSpPr txBox="1"/>
          <p:nvPr>
            <p:ph idx="10" type="dt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11" type="ftr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10" type="dt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1" name="Google Shape;171;p26"/>
          <p:cNvSpPr txBox="1"/>
          <p:nvPr>
            <p:ph idx="11" type="ftr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192024" y="1143000"/>
            <a:ext cx="21261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0" i="0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2900934" y="868680"/>
            <a:ext cx="54864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2" type="body"/>
          </p:nvPr>
        </p:nvSpPr>
        <p:spPr>
          <a:xfrm>
            <a:off x="192024" y="3494176"/>
            <a:ext cx="2126100" cy="23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10" type="dt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11" type="ftr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192024" y="1143000"/>
            <a:ext cx="21261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0" i="0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2" name="Google Shape;182;p28"/>
          <p:cNvSpPr/>
          <p:nvPr>
            <p:ph idx="2" type="pic"/>
          </p:nvPr>
        </p:nvSpPr>
        <p:spPr>
          <a:xfrm>
            <a:off x="2677983" y="767419"/>
            <a:ext cx="6086400" cy="5331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192024" y="3493008"/>
            <a:ext cx="2126100" cy="2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0" type="dt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1" type="ftr"/>
          </p:nvPr>
        </p:nvSpPr>
        <p:spPr>
          <a:xfrm>
            <a:off x="2624326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 rot="5400000">
            <a:off x="3084801" y="681258"/>
            <a:ext cx="51207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0" name="Google Shape;190;p29"/>
          <p:cNvSpPr txBox="1"/>
          <p:nvPr>
            <p:ph idx="10" type="dt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1" name="Google Shape;191;p29"/>
          <p:cNvSpPr txBox="1"/>
          <p:nvPr>
            <p:ph idx="11" type="ftr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 rot="5400000">
            <a:off x="-1133550" y="2409750"/>
            <a:ext cx="49530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 rot="5400000">
            <a:off x="3083784" y="685830"/>
            <a:ext cx="51207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10" type="dt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11" type="ftr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2" name="Google Shape;202;p32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3" name="Google Shape;20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1" name="Google Shape;211;p33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2" name="Google Shape;212;p33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3" name="Google Shape;21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3049175" y="2524775"/>
            <a:ext cx="30435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What's Python?</a:t>
            </a:r>
            <a:br>
              <a:rPr lang="en" sz="24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Set Up Glitch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Write Code!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2" name="Google Shape;222;p34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3083350" y="2495300"/>
            <a:ext cx="41277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Recap</a:t>
            </a:r>
            <a:br>
              <a:rPr lang="en" sz="24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Explore the code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Write Code!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" name="Google Shape;28;p4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3;p4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 txBox="1"/>
          <p:nvPr/>
        </p:nvSpPr>
        <p:spPr>
          <a:xfrm>
            <a:off x="373050" y="3270288"/>
            <a:ext cx="83979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Part I </a:t>
            </a:r>
            <a:endParaRPr b="1" sz="3000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2">
            <a:alphaModFix/>
          </a:blip>
          <a:srcRect b="0" l="0" r="0" t="75085"/>
          <a:stretch/>
        </p:blipFill>
        <p:spPr>
          <a:xfrm>
            <a:off x="82275" y="2277650"/>
            <a:ext cx="8979426" cy="15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/>
          <p:nvPr/>
        </p:nvSpPr>
        <p:spPr>
          <a:xfrm>
            <a:off x="3623499" y="1421279"/>
            <a:ext cx="418200" cy="41820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3778736" y="1564669"/>
            <a:ext cx="1586400" cy="509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4" name="Google Shape;234;p35"/>
          <p:cNvCxnSpPr/>
          <p:nvPr/>
        </p:nvCxnSpPr>
        <p:spPr>
          <a:xfrm>
            <a:off x="2791500" y="4352225"/>
            <a:ext cx="34452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307" y="4796527"/>
            <a:ext cx="2835570" cy="60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2" name="Google Shape;242;p38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211455" cy="25925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883555" cy="33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1" name="Google Shape;251;p39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252" name="Google Shape;252;p39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3" name="Google Shape;253;p39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4" name="Google Shape;254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211455" cy="25925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883555" cy="33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2521950" y="2154150"/>
            <a:ext cx="41001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Technical Interview Tips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Demonstration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Practice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3" name="Google Shape;263;p40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211455" cy="259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0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883555" cy="33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1"/>
          <p:cNvPicPr preferRelativeResize="0"/>
          <p:nvPr/>
        </p:nvPicPr>
        <p:blipFill rotWithShape="1">
          <a:blip r:embed="rId2">
            <a:alphaModFix/>
          </a:blip>
          <a:srcRect b="0" l="7120" r="3991" t="0"/>
          <a:stretch/>
        </p:blipFill>
        <p:spPr>
          <a:xfrm>
            <a:off x="0" y="0"/>
            <a:ext cx="9144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53535">
              <a:alpha val="7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41"/>
          <p:cNvSpPr txBox="1"/>
          <p:nvPr/>
        </p:nvSpPr>
        <p:spPr>
          <a:xfrm>
            <a:off x="129150" y="2420450"/>
            <a:ext cx="88857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Hack the Technical Interview:</a:t>
            </a:r>
            <a:endParaRPr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 </a:t>
            </a:r>
            <a:endParaRPr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Citrix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41"/>
          <p:cNvSpPr/>
          <p:nvPr/>
        </p:nvSpPr>
        <p:spPr>
          <a:xfrm>
            <a:off x="3624349" y="1268879"/>
            <a:ext cx="418200" cy="41820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4" name="Google Shape;274;p41"/>
          <p:cNvSpPr/>
          <p:nvPr/>
        </p:nvSpPr>
        <p:spPr>
          <a:xfrm rot="5400000">
            <a:off x="4317150" y="873919"/>
            <a:ext cx="509700" cy="15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215" y="4415527"/>
            <a:ext cx="2126675" cy="45512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1"/>
          <p:cNvSpPr txBox="1"/>
          <p:nvPr/>
        </p:nvSpPr>
        <p:spPr>
          <a:xfrm>
            <a:off x="3778800" y="1412269"/>
            <a:ext cx="1586400" cy="509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41"/>
          <p:cNvCxnSpPr/>
          <p:nvPr/>
        </p:nvCxnSpPr>
        <p:spPr>
          <a:xfrm>
            <a:off x="2849400" y="4123625"/>
            <a:ext cx="34452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0" l="6231" r="4880" t="0"/>
          <a:stretch/>
        </p:blipFill>
        <p:spPr>
          <a:xfrm>
            <a:off x="0" y="0"/>
            <a:ext cx="91440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353535">
              <a:alpha val="5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/>
        </p:nvSpPr>
        <p:spPr>
          <a:xfrm>
            <a:off x="986250" y="2267797"/>
            <a:ext cx="7171500" cy="28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Python Part II</a:t>
            </a:r>
            <a:endParaRPr b="1" sz="72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3863100" y="1845997"/>
            <a:ext cx="1417800" cy="4218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Workshop</a:t>
            </a:r>
            <a:endParaRPr sz="1800">
              <a:solidFill>
                <a:srgbClr val="EAEAE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650" y="91876"/>
            <a:ext cx="915601" cy="3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64462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63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6025351" y="91900"/>
            <a:ext cx="2995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An Introduction to Quorum</a:t>
            </a:r>
            <a:r>
              <a:rPr b="1" baseline="30000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endParaRPr b="1" baseline="300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1806763" y="91900"/>
            <a:ext cx="345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3">
            <a:alphaModFix/>
          </a:blip>
          <a:srcRect b="18850" l="0" r="0" t="0"/>
          <a:stretch/>
        </p:blipFill>
        <p:spPr>
          <a:xfrm>
            <a:off x="2034925" y="48275"/>
            <a:ext cx="1771650" cy="4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64462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9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63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/>
        </p:nvSpPr>
        <p:spPr>
          <a:xfrm>
            <a:off x="6025351" y="91900"/>
            <a:ext cx="2995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An Introduction to Quorum</a:t>
            </a:r>
            <a:r>
              <a:rPr b="1" baseline="30000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endParaRPr b="1" baseline="300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1806763" y="91900"/>
            <a:ext cx="345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18850" l="0" r="0" t="0"/>
          <a:stretch/>
        </p:blipFill>
        <p:spPr>
          <a:xfrm>
            <a:off x="2034925" y="48275"/>
            <a:ext cx="1771650" cy="4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472458" y="64462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860100" y="11206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1955550" y="2277550"/>
            <a:ext cx="5607900" cy="3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Introduction to Quorum</a:t>
            </a:r>
            <a:r>
              <a:rPr baseline="30000" lang="en" sz="2400">
                <a:latin typeface="Open Sans"/>
                <a:ea typeface="Open Sans"/>
                <a:cs typeface="Open Sans"/>
                <a:sym typeface="Open Sans"/>
              </a:rPr>
              <a:t>®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Setting Up Your Environment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Run Quorum</a:t>
            </a:r>
            <a:r>
              <a:rPr baseline="30000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&amp; The Marketplace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Solidity &amp; Smart Contracts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" name="Google Shape;67;p10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0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63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/>
        </p:nvSpPr>
        <p:spPr>
          <a:xfrm>
            <a:off x="6025351" y="91900"/>
            <a:ext cx="2995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An Introduction to Quorum</a:t>
            </a:r>
            <a:r>
              <a:rPr b="1" baseline="30000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endParaRPr b="1" baseline="300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0"/>
          <p:cNvSpPr txBox="1"/>
          <p:nvPr/>
        </p:nvSpPr>
        <p:spPr>
          <a:xfrm>
            <a:off x="1806763" y="91900"/>
            <a:ext cx="345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18850" l="0" r="0" t="0"/>
          <a:stretch/>
        </p:blipFill>
        <p:spPr>
          <a:xfrm>
            <a:off x="2034925" y="48275"/>
            <a:ext cx="1771650" cy="4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 b="0" l="15934" r="11601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353535">
              <a:alpha val="5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 txBox="1"/>
          <p:nvPr/>
        </p:nvSpPr>
        <p:spPr>
          <a:xfrm>
            <a:off x="403350" y="1980138"/>
            <a:ext cx="8337300" cy="3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Blockchain Basics: </a:t>
            </a:r>
            <a:endParaRPr sz="45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An Introduction to Quorum</a:t>
            </a:r>
            <a:r>
              <a:rPr baseline="30000" lang="en" sz="45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r>
              <a:rPr lang="en" sz="45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, created by J.P. Morgan</a:t>
            </a:r>
            <a:endParaRPr sz="45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8354450" y="6524500"/>
            <a:ext cx="6756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v.0.0.2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3623499" y="1040279"/>
            <a:ext cx="418200" cy="41820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" name="Google Shape;79;p11"/>
          <p:cNvSpPr/>
          <p:nvPr/>
        </p:nvSpPr>
        <p:spPr>
          <a:xfrm rot="5400000">
            <a:off x="4317212" y="645319"/>
            <a:ext cx="509700" cy="15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p11"/>
          <p:cNvSpPr txBox="1"/>
          <p:nvPr/>
        </p:nvSpPr>
        <p:spPr>
          <a:xfrm>
            <a:off x="3778736" y="1183669"/>
            <a:ext cx="1586400" cy="509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215" y="4948927"/>
            <a:ext cx="2835570" cy="6068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1"/>
          <p:cNvCxnSpPr/>
          <p:nvPr/>
        </p:nvCxnSpPr>
        <p:spPr>
          <a:xfrm>
            <a:off x="2849400" y="4580825"/>
            <a:ext cx="34452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050" y="5738150"/>
            <a:ext cx="2437900" cy="7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1" y="758952"/>
            <a:ext cx="2582700" cy="53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0"/>
          <p:cNvSpPr/>
          <p:nvPr/>
        </p:nvSpPr>
        <p:spPr>
          <a:xfrm>
            <a:off x="8861898" y="758952"/>
            <a:ext cx="288000" cy="5331000"/>
          </a:xfrm>
          <a:prstGeom prst="rect">
            <a:avLst/>
          </a:prstGeom>
          <a:solidFill>
            <a:srgbClr val="C8C8C8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2901951" y="864108"/>
            <a:ext cx="54864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10" type="dt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1" type="ftr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lhlocal.host/glitch-python-ii" TargetMode="External"/><Relationship Id="rId4" Type="http://schemas.openxmlformats.org/officeDocument/2006/relationships/hyperlink" Target="https://mlhlocal.host/glitch-python-ii" TargetMode="External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hyperlink" Target="https://mlhlocal.host/glitch-bot" TargetMode="External"/><Relationship Id="rId5" Type="http://schemas.openxmlformats.org/officeDocument/2006/relationships/hyperlink" Target="https://mlhlocal.host/glitch-bo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/>
        </p:nvSpPr>
        <p:spPr>
          <a:xfrm>
            <a:off x="125475" y="1762450"/>
            <a:ext cx="4995900" cy="51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app uses a library called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to scrape up to 10,000 Tweets from a user using the Twitter API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app uses a Python library called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Flask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to handle the requests and responses.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Then, the app randomly returns one of the Tweets to you!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52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does this work? </a:t>
            </a:r>
            <a:endParaRPr sz="3000"/>
          </a:p>
        </p:txBody>
      </p:sp>
      <p:pic>
        <p:nvPicPr>
          <p:cNvPr id="365" name="Google Shape;365;p52"/>
          <p:cNvPicPr preferRelativeResize="0"/>
          <p:nvPr/>
        </p:nvPicPr>
        <p:blipFill rotWithShape="1">
          <a:blip r:embed="rId3">
            <a:alphaModFix/>
          </a:blip>
          <a:srcRect b="18849" l="0" r="0" t="10208"/>
          <a:stretch/>
        </p:blipFill>
        <p:spPr>
          <a:xfrm>
            <a:off x="5563925" y="1879399"/>
            <a:ext cx="3361250" cy="96973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975" y="4779450"/>
            <a:ext cx="1199150" cy="11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2"/>
          <p:cNvPicPr preferRelativeResize="0"/>
          <p:nvPr/>
        </p:nvPicPr>
        <p:blipFill rotWithShape="1">
          <a:blip r:embed="rId5">
            <a:alphaModFix/>
          </a:blip>
          <a:srcRect b="0" l="0" r="0" t="3334"/>
          <a:stretch/>
        </p:blipFill>
        <p:spPr>
          <a:xfrm>
            <a:off x="5563925" y="3461100"/>
            <a:ext cx="3361249" cy="55128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What's web scraping? </a:t>
            </a:r>
            <a:endParaRPr sz="3000"/>
          </a:p>
        </p:txBody>
      </p:sp>
      <p:sp>
        <p:nvSpPr>
          <p:cNvPr id="373" name="Google Shape;373;p53"/>
          <p:cNvSpPr txBox="1"/>
          <p:nvPr/>
        </p:nvSpPr>
        <p:spPr>
          <a:xfrm>
            <a:off x="427225" y="4092613"/>
            <a:ext cx="58479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53"/>
          <p:cNvSpPr txBox="1"/>
          <p:nvPr/>
        </p:nvSpPr>
        <p:spPr>
          <a:xfrm>
            <a:off x="562000" y="2887900"/>
            <a:ext cx="79275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Lots of information on the internet is text. Python has some libraries that you can use to easily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scrape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that text, or copy it from the website into a file.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Most libraries have documentation to help 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learn how to use the library.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5" name="Google Shape;375;p53"/>
          <p:cNvGrpSpPr/>
          <p:nvPr/>
        </p:nvGrpSpPr>
        <p:grpSpPr>
          <a:xfrm>
            <a:off x="5164033" y="4557169"/>
            <a:ext cx="3239968" cy="1788132"/>
            <a:chOff x="174694" y="3379625"/>
            <a:chExt cx="4195220" cy="973663"/>
          </a:xfrm>
        </p:grpSpPr>
        <p:grpSp>
          <p:nvGrpSpPr>
            <p:cNvPr id="376" name="Google Shape;376;p53"/>
            <p:cNvGrpSpPr/>
            <p:nvPr/>
          </p:nvGrpSpPr>
          <p:grpSpPr>
            <a:xfrm>
              <a:off x="174706" y="3621588"/>
              <a:ext cx="4195208" cy="731700"/>
              <a:chOff x="160481" y="-12"/>
              <a:chExt cx="5525100" cy="731700"/>
            </a:xfrm>
          </p:grpSpPr>
          <p:sp>
            <p:nvSpPr>
              <p:cNvPr id="377" name="Google Shape;377;p53"/>
              <p:cNvSpPr/>
              <p:nvPr/>
            </p:nvSpPr>
            <p:spPr>
              <a:xfrm>
                <a:off x="160481" y="-12"/>
                <a:ext cx="5525100" cy="731700"/>
              </a:xfrm>
              <a:prstGeom prst="rect">
                <a:avLst/>
              </a:prstGeom>
              <a:solidFill>
                <a:srgbClr val="5EA5E5"/>
              </a:solidFill>
              <a:ln cap="flat" cmpd="sng" w="25400">
                <a:solidFill>
                  <a:srgbClr val="35353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r>
                  <a:t/>
                </a:r>
                <a:endParaRPr b="0" i="0" sz="25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78" name="Google Shape;378;p53"/>
              <p:cNvSpPr txBox="1"/>
              <p:nvPr/>
            </p:nvSpPr>
            <p:spPr>
              <a:xfrm>
                <a:off x="218231" y="40941"/>
                <a:ext cx="5409600" cy="64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rtl="0" algn="l">
                  <a:lnSpc>
                    <a:spcPct val="12545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700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Scrape</a:t>
                </a:r>
                <a:r>
                  <a:rPr b="1" lang="en" sz="17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</a:t>
                </a:r>
                <a:r>
                  <a:rPr lang="en" sz="17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To c</a:t>
                </a:r>
                <a:r>
                  <a:rPr lang="en" sz="17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ollect all of the data (code) from a webpage</a:t>
                </a:r>
                <a:endParaRPr b="1" sz="1700" u="sng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79" name="Google Shape;379;p53"/>
            <p:cNvSpPr/>
            <p:nvPr/>
          </p:nvSpPr>
          <p:spPr>
            <a:xfrm>
              <a:off x="174694" y="3379625"/>
              <a:ext cx="4195200" cy="242100"/>
            </a:xfrm>
            <a:prstGeom prst="rect">
              <a:avLst/>
            </a:prstGeom>
            <a:solidFill>
              <a:srgbClr val="292929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b="1" lang="en" sz="1800">
                  <a:solidFill>
                    <a:srgbClr val="FFD966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b="1" i="0" sz="1800" u="none" cap="none" strike="noStrike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What's web scraping? </a:t>
            </a:r>
            <a:endParaRPr sz="3000"/>
          </a:p>
        </p:txBody>
      </p:sp>
      <p:sp>
        <p:nvSpPr>
          <p:cNvPr id="385" name="Google Shape;385;p54"/>
          <p:cNvSpPr txBox="1"/>
          <p:nvPr/>
        </p:nvSpPr>
        <p:spPr>
          <a:xfrm>
            <a:off x="2849225" y="2850400"/>
            <a:ext cx="57927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see the Beautiful Soup documentation here: 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mlhlocal.host/beautiful-soup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won't need the documentation today, but you should get used to reading and learning from documentation. It's a very important skill for all developers to have!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01" y="2593601"/>
            <a:ext cx="1974679" cy="2353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/>
          <p:nvPr/>
        </p:nvSpPr>
        <p:spPr>
          <a:xfrm>
            <a:off x="1277250" y="2330850"/>
            <a:ext cx="6589500" cy="26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You'll make your own copy of the code on Glitch.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You'll read through the code and discuss it with others.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You'll write some missing Python code.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Then, you'll recap and take a quiz!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55"/>
          <p:cNvSpPr txBox="1"/>
          <p:nvPr/>
        </p:nvSpPr>
        <p:spPr>
          <a:xfrm>
            <a:off x="722525" y="1533838"/>
            <a:ext cx="7698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These are the steps you'll need to take: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55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are you going to rebuild it? </a:t>
            </a:r>
            <a:endParaRPr sz="3000"/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188" y="5045848"/>
            <a:ext cx="1006750" cy="7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385" y="4933850"/>
            <a:ext cx="1006750" cy="10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5"/>
          <p:cNvPicPr preferRelativeResize="0"/>
          <p:nvPr/>
        </p:nvPicPr>
        <p:blipFill rotWithShape="1">
          <a:blip r:embed="rId5">
            <a:alphaModFix/>
          </a:blip>
          <a:srcRect b="18849" l="0" r="0" t="10208"/>
          <a:stretch/>
        </p:blipFill>
        <p:spPr>
          <a:xfrm>
            <a:off x="5551988" y="5098201"/>
            <a:ext cx="2350175" cy="6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/>
          <p:nvPr>
            <p:ph type="title"/>
          </p:nvPr>
        </p:nvSpPr>
        <p:spPr>
          <a:xfrm>
            <a:off x="86100" y="784500"/>
            <a:ext cx="89718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may sound like a lot of steps. Part of coding/programming is learning how all the different tools work and how they work together. </a:t>
            </a:r>
            <a:br>
              <a:rPr b="1" lang="en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lang="en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 know you can do it! </a:t>
            </a:r>
            <a:endParaRPr b="1" i="1" sz="2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/>
        </p:nvSpPr>
        <p:spPr>
          <a:xfrm>
            <a:off x="288275" y="2138225"/>
            <a:ext cx="4788900" cy="44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The majority of the time, when something isn't working with your code, it's as simple as a typo. Make sure that you've typed everything correctly before moving on to other debugging techniques.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Glitch has a really cool rewind feature. If your code was working before, and it's not working now, use the rewind feature to back up.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It's okay to make mistakes! You're learning something new, and that's really tricky.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57"/>
          <p:cNvSpPr txBox="1"/>
          <p:nvPr/>
        </p:nvSpPr>
        <p:spPr>
          <a:xfrm>
            <a:off x="288275" y="1404475"/>
            <a:ext cx="85674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Writing code is tricky. Pay attention to the following best practices!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57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Some things to keep in mind</a:t>
            </a:r>
            <a:endParaRPr sz="3000"/>
          </a:p>
        </p:txBody>
      </p:sp>
      <p:pic>
        <p:nvPicPr>
          <p:cNvPr id="409" name="Google Shape;4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050" y="2693100"/>
            <a:ext cx="3247099" cy="324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Let's get started!</a:t>
            </a:r>
            <a:endParaRPr b="1" i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875" y="2664083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>
            <p:ph type="title"/>
          </p:nvPr>
        </p:nvSpPr>
        <p:spPr>
          <a:xfrm>
            <a:off x="161550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Python Skills Did We Learn Last Time?</a:t>
            </a:r>
            <a:endParaRPr sz="3000"/>
          </a:p>
        </p:txBody>
      </p:sp>
      <p:sp>
        <p:nvSpPr>
          <p:cNvPr id="425" name="Google Shape;425;p60"/>
          <p:cNvSpPr txBox="1"/>
          <p:nvPr/>
        </p:nvSpPr>
        <p:spPr>
          <a:xfrm>
            <a:off x="325050" y="1747275"/>
            <a:ext cx="5470200" cy="4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ariables: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variables in programming are a lot like variables in math! They store information for us.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oops: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loops are a structure your program can use to perform the same task multiple times (rather than coding it out by hand every time).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unctions: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a structure you can use in your program to reuse bits of code throughout the program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Open Sans"/>
              <a:buAutoNum type="arabicPeriod"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Libraries: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a collection of functions someone wrote, which we can import into our own programs to use.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6" name="Google Shape;4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425" y="1624550"/>
            <a:ext cx="1448250" cy="14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023" y="3027350"/>
            <a:ext cx="1533050" cy="15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4438" y="4642525"/>
            <a:ext cx="1824200" cy="18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1"/>
          <p:cNvSpPr txBox="1"/>
          <p:nvPr/>
        </p:nvSpPr>
        <p:spPr>
          <a:xfrm>
            <a:off x="288300" y="1319750"/>
            <a:ext cx="8567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 will learn the following Python skills so that you can clean some data.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1"/>
          <p:cNvSpPr txBox="1"/>
          <p:nvPr>
            <p:ph type="title"/>
          </p:nvPr>
        </p:nvSpPr>
        <p:spPr>
          <a:xfrm>
            <a:off x="161550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Will You Learn Today? </a:t>
            </a:r>
            <a:endParaRPr sz="3000"/>
          </a:p>
        </p:txBody>
      </p:sp>
      <p:sp>
        <p:nvSpPr>
          <p:cNvPr id="435" name="Google Shape;435;p61"/>
          <p:cNvSpPr txBox="1"/>
          <p:nvPr/>
        </p:nvSpPr>
        <p:spPr>
          <a:xfrm>
            <a:off x="446025" y="2286675"/>
            <a:ext cx="60390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Regular expressions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– a programming concept used to work with text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Open Sans"/>
              <a:buAutoNum type="arabicPeriod"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mports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– using data or functions from other sources (like libraries or other files in our project)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6" name="Google Shape;4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275" y="4429125"/>
            <a:ext cx="2010900" cy="20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025" y="2137125"/>
            <a:ext cx="2115150" cy="2115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61"/>
          <p:cNvGrpSpPr/>
          <p:nvPr/>
        </p:nvGrpSpPr>
        <p:grpSpPr>
          <a:xfrm>
            <a:off x="609006" y="4521335"/>
            <a:ext cx="5713035" cy="1664982"/>
            <a:chOff x="174710" y="3371420"/>
            <a:chExt cx="4195208" cy="1859485"/>
          </a:xfrm>
        </p:grpSpPr>
        <p:grpSp>
          <p:nvGrpSpPr>
            <p:cNvPr id="439" name="Google Shape;439;p61"/>
            <p:cNvGrpSpPr/>
            <p:nvPr/>
          </p:nvGrpSpPr>
          <p:grpSpPr>
            <a:xfrm>
              <a:off x="174710" y="3824497"/>
              <a:ext cx="4195208" cy="1406407"/>
              <a:chOff x="160487" y="202897"/>
              <a:chExt cx="5525100" cy="1406407"/>
            </a:xfrm>
          </p:grpSpPr>
          <p:sp>
            <p:nvSpPr>
              <p:cNvPr id="440" name="Google Shape;440;p61"/>
              <p:cNvSpPr/>
              <p:nvPr/>
            </p:nvSpPr>
            <p:spPr>
              <a:xfrm>
                <a:off x="160487" y="202897"/>
                <a:ext cx="5525100" cy="1406400"/>
              </a:xfrm>
              <a:prstGeom prst="rect">
                <a:avLst/>
              </a:prstGeom>
              <a:solidFill>
                <a:srgbClr val="5EA5E5"/>
              </a:solidFill>
              <a:ln cap="flat" cmpd="sng" w="25400">
                <a:solidFill>
                  <a:srgbClr val="35353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r>
                  <a:t/>
                </a:r>
                <a:endParaRPr b="0" i="0" sz="25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441" name="Google Shape;441;p61"/>
              <p:cNvSpPr txBox="1"/>
              <p:nvPr/>
            </p:nvSpPr>
            <p:spPr>
              <a:xfrm>
                <a:off x="240440" y="271604"/>
                <a:ext cx="5367000" cy="133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0800" lIns="50800" spcFirstLastPara="1" rIns="50800" wrap="square" tIns="50800">
                <a:noAutofit/>
              </a:bodyPr>
              <a:lstStyle/>
              <a:p>
                <a:pPr indent="0" lvl="0" marL="0" rtl="0" algn="l">
                  <a:lnSpc>
                    <a:spcPct val="125454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600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Data cleaning</a:t>
                </a:r>
                <a:r>
                  <a:rPr b="1" lang="en" sz="16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</a:t>
                </a:r>
                <a:r>
                  <a:rPr lang="en" sz="16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using code to remove or edit parts of data that we don't want, to standardize it and make it easier to work with </a:t>
                </a:r>
                <a:endParaRPr b="1" sz="1800" u="sng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42" name="Google Shape;442;p61"/>
            <p:cNvSpPr/>
            <p:nvPr/>
          </p:nvSpPr>
          <p:spPr>
            <a:xfrm>
              <a:off x="174710" y="3371420"/>
              <a:ext cx="4195200" cy="453000"/>
            </a:xfrm>
            <a:prstGeom prst="rect">
              <a:avLst/>
            </a:prstGeom>
            <a:solidFill>
              <a:srgbClr val="292929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b="1" lang="en" sz="1800">
                  <a:solidFill>
                    <a:srgbClr val="FFD966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b="1" i="0" sz="1800" u="none" cap="none" strike="noStrike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D857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161550" y="573035"/>
            <a:ext cx="8820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Using your Web Browser, 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this URL: 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44"/>
          <p:cNvSpPr/>
          <p:nvPr/>
        </p:nvSpPr>
        <p:spPr>
          <a:xfrm>
            <a:off x="877950" y="1859800"/>
            <a:ext cx="7388100" cy="893700"/>
          </a:xfrm>
          <a:prstGeom prst="rect">
            <a:avLst/>
          </a:prstGeom>
          <a:solidFill>
            <a:srgbClr val="ED857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http://mlhlocal.host/lhd-resources</a:t>
            </a:r>
            <a:endParaRPr sz="3000">
              <a:solidFill>
                <a:srgbClr val="FFD966"/>
              </a:solidFill>
            </a:endParaRPr>
          </a:p>
        </p:txBody>
      </p:sp>
      <p:cxnSp>
        <p:nvCxnSpPr>
          <p:cNvPr id="290" name="Google Shape;290;p44"/>
          <p:cNvCxnSpPr/>
          <p:nvPr/>
        </p:nvCxnSpPr>
        <p:spPr>
          <a:xfrm>
            <a:off x="0" y="3429000"/>
            <a:ext cx="8935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1" name="Google Shape;291;p44"/>
          <p:cNvSpPr txBox="1"/>
          <p:nvPr>
            <p:ph idx="2" type="title"/>
          </p:nvPr>
        </p:nvSpPr>
        <p:spPr>
          <a:xfrm>
            <a:off x="161550" y="3966203"/>
            <a:ext cx="8820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on the workshop you’re attending, and find: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44"/>
          <p:cNvSpPr txBox="1"/>
          <p:nvPr/>
        </p:nvSpPr>
        <p:spPr>
          <a:xfrm>
            <a:off x="161550" y="4795691"/>
            <a:ext cx="41472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Setup Instructions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Code Samples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demo project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835250" y="4795691"/>
            <a:ext cx="41472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Workshop FAQ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These Workshop Slides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Learning Resources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145375" y="171025"/>
            <a:ext cx="350700" cy="35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98425" y="119725"/>
            <a:ext cx="444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1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6" name="Google Shape;296;p44"/>
          <p:cNvSpPr/>
          <p:nvPr/>
        </p:nvSpPr>
        <p:spPr>
          <a:xfrm>
            <a:off x="208500" y="3649825"/>
            <a:ext cx="350700" cy="35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161550" y="3598525"/>
            <a:ext cx="444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1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2"/>
          <p:cNvSpPr txBox="1"/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best way to learn to code is to CODE, not to read about it, so let's dive in!</a:t>
            </a:r>
            <a:endParaRPr b="1" i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775" y="322885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Glitch</a:t>
            </a:r>
            <a:endParaRPr sz="3000"/>
          </a:p>
        </p:txBody>
      </p:sp>
      <p:sp>
        <p:nvSpPr>
          <p:cNvPr id="458" name="Google Shape;458;p64"/>
          <p:cNvSpPr/>
          <p:nvPr/>
        </p:nvSpPr>
        <p:spPr>
          <a:xfrm>
            <a:off x="4568875" y="2633250"/>
            <a:ext cx="3495000" cy="6150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glitch.com</a:t>
            </a:r>
            <a:endParaRPr sz="2800">
              <a:solidFill>
                <a:srgbClr val="EAEAEA"/>
              </a:solidFill>
            </a:endParaRPr>
          </a:p>
        </p:txBody>
      </p:sp>
      <p:sp>
        <p:nvSpPr>
          <p:cNvPr id="459" name="Google Shape;459;p64"/>
          <p:cNvSpPr txBox="1"/>
          <p:nvPr/>
        </p:nvSpPr>
        <p:spPr>
          <a:xfrm>
            <a:off x="1080125" y="2735100"/>
            <a:ext cx="32580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Navigate to this URL.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Click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Sign in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Choose how you want to log in.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0" name="Google Shape;4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875" y="3607900"/>
            <a:ext cx="3495001" cy="262956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1" name="Google Shape;461;p64"/>
          <p:cNvSpPr txBox="1"/>
          <p:nvPr/>
        </p:nvSpPr>
        <p:spPr>
          <a:xfrm>
            <a:off x="642750" y="1472150"/>
            <a:ext cx="78585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Please note! Signing in is optional, but it lets you save your code. Instructions are below.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Get the code </a:t>
            </a:r>
            <a:endParaRPr sz="3000"/>
          </a:p>
        </p:txBody>
      </p:sp>
      <p:sp>
        <p:nvSpPr>
          <p:cNvPr id="467" name="Google Shape;467;p65"/>
          <p:cNvSpPr/>
          <p:nvPr/>
        </p:nvSpPr>
        <p:spPr>
          <a:xfrm>
            <a:off x="1162500" y="1776950"/>
            <a:ext cx="6819000" cy="7077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https://mlhlocal.host/</a:t>
            </a:r>
            <a:r>
              <a:rPr b="1" lang="en" sz="2800" u="sng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glitch-python-ii</a:t>
            </a:r>
            <a:endParaRPr sz="2800">
              <a:solidFill>
                <a:srgbClr val="EAEAEA"/>
              </a:solidFill>
            </a:endParaRPr>
          </a:p>
        </p:txBody>
      </p:sp>
      <p:sp>
        <p:nvSpPr>
          <p:cNvPr id="468" name="Google Shape;468;p65"/>
          <p:cNvSpPr txBox="1"/>
          <p:nvPr/>
        </p:nvSpPr>
        <p:spPr>
          <a:xfrm>
            <a:off x="4556950" y="2926700"/>
            <a:ext cx="4037100" cy="3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Navigate to the URL above.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Click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Edit Project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9" name="Google Shape;46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3456200"/>
            <a:ext cx="3794951" cy="2188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Get the code </a:t>
            </a:r>
            <a:endParaRPr sz="3000"/>
          </a:p>
        </p:txBody>
      </p:sp>
      <p:sp>
        <p:nvSpPr>
          <p:cNvPr id="475" name="Google Shape;475;p66"/>
          <p:cNvSpPr txBox="1"/>
          <p:nvPr/>
        </p:nvSpPr>
        <p:spPr>
          <a:xfrm>
            <a:off x="4099750" y="2012300"/>
            <a:ext cx="4037100" cy="3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Click the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basic-training-ii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title on the top left of the screen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Then click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Remix Project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to create a copy of the code.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497" y="2384413"/>
            <a:ext cx="2284178" cy="2903823"/>
          </a:xfrm>
          <a:prstGeom prst="rect">
            <a:avLst/>
          </a:prstGeom>
          <a:noFill/>
          <a:ln cap="flat" cmpd="sng" w="19050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 txBox="1"/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Now you have all the code you need to complete this workshop! Let's explore it. </a:t>
            </a:r>
            <a:endParaRPr b="1" i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files are in this project?</a:t>
            </a:r>
            <a:endParaRPr sz="3000"/>
          </a:p>
        </p:txBody>
      </p:sp>
      <p:sp>
        <p:nvSpPr>
          <p:cNvPr id="487" name="Google Shape;487;p68"/>
          <p:cNvSpPr txBox="1"/>
          <p:nvPr/>
        </p:nvSpPr>
        <p:spPr>
          <a:xfrm>
            <a:off x="3786325" y="1634400"/>
            <a:ext cx="5221200" cy="49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logo.svg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the logo image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cript.js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a JavaScript file that adds the bot responses to the center box on the webpage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tyle.css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the file that styles our webpage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omepage.html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the file that provides the structure of our webpage, such as the text fields where the user types their question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onfig.py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a file that tells Glitch how to run our app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8" name="Google Shape;4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00" y="1548350"/>
            <a:ext cx="3047685" cy="4960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9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files are in this project?</a:t>
            </a:r>
            <a:endParaRPr sz="3000"/>
          </a:p>
        </p:txBody>
      </p:sp>
      <p:sp>
        <p:nvSpPr>
          <p:cNvPr id="494" name="Google Shape;494;p69"/>
          <p:cNvSpPr txBox="1"/>
          <p:nvPr/>
        </p:nvSpPr>
        <p:spPr>
          <a:xfrm>
            <a:off x="3751625" y="1488900"/>
            <a:ext cx="5278200" cy="54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ain.py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a Python file that handles the requests and responses for our file. When a user types a message into the chat box, they are requesting the bot to send a message back.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twitter_scraper_fetcher.py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a file that scrapes Tweets. We'll be working with this one today!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README.md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a file that tells you about the project. The words inside of it are not code.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equirements.txt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a file that tells our project what libraries and frameworks that it needs to work.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resources.md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contains all sorts of resources to keep learning later!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5" name="Google Shape;4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00" y="1548350"/>
            <a:ext cx="3047685" cy="4960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100" y="320300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"/>
          <p:cNvSpPr txBox="1"/>
          <p:nvPr>
            <p:ph type="title"/>
          </p:nvPr>
        </p:nvSpPr>
        <p:spPr>
          <a:xfrm>
            <a:off x="384450" y="784500"/>
            <a:ext cx="83751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Now that you understand the project, dive in! </a:t>
            </a:r>
            <a:endParaRPr b="1" i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/>
        </p:nvSpPr>
        <p:spPr>
          <a:xfrm>
            <a:off x="161550" y="1869800"/>
            <a:ext cx="88209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Our</a:t>
            </a:r>
            <a:r>
              <a:rPr b="1" i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Mission</a:t>
            </a:r>
            <a:r>
              <a:rPr b="1" i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 to Empower Hackers.</a:t>
            </a:r>
            <a:endParaRPr b="1" i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5"/>
          <p:cNvSpPr/>
          <p:nvPr/>
        </p:nvSpPr>
        <p:spPr>
          <a:xfrm>
            <a:off x="327825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65,000</a:t>
            </a:r>
            <a:r>
              <a:rPr b="1" lang="en" sz="36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36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HACKERS</a:t>
            </a:r>
            <a:endParaRPr sz="1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5"/>
          <p:cNvSpPr/>
          <p:nvPr/>
        </p:nvSpPr>
        <p:spPr>
          <a:xfrm>
            <a:off x="3293550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12,000</a:t>
            </a:r>
            <a:r>
              <a:rPr b="1" lang="en" sz="36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48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PROJECTS CREATED</a:t>
            </a:r>
            <a:endParaRPr/>
          </a:p>
        </p:txBody>
      </p:sp>
      <p:sp>
        <p:nvSpPr>
          <p:cNvPr id="305" name="Google Shape;305;p45"/>
          <p:cNvSpPr/>
          <p:nvPr/>
        </p:nvSpPr>
        <p:spPr>
          <a:xfrm>
            <a:off x="6259275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400</a:t>
            </a:r>
            <a:r>
              <a:rPr b="1" lang="en" sz="36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48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CITIES</a:t>
            </a: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548" y="442550"/>
            <a:ext cx="2556899" cy="10767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 txBox="1"/>
          <p:nvPr/>
        </p:nvSpPr>
        <p:spPr>
          <a:xfrm>
            <a:off x="80850" y="5559000"/>
            <a:ext cx="8982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hope you learn something awesome today!</a:t>
            </a:r>
            <a:endParaRPr b="1" i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Find more resources: http://mlh.io/</a:t>
            </a:r>
            <a:endParaRPr i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2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Running the Glitch App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72"/>
          <p:cNvSpPr txBox="1"/>
          <p:nvPr/>
        </p:nvSpPr>
        <p:spPr>
          <a:xfrm>
            <a:off x="5982625" y="1595900"/>
            <a:ext cx="3059100" cy="21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 can run the app by clicking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Show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in the top bar.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2" name="Google Shape;5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325" y="4350500"/>
            <a:ext cx="4203424" cy="17783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72"/>
          <p:cNvSpPr txBox="1"/>
          <p:nvPr/>
        </p:nvSpPr>
        <p:spPr>
          <a:xfrm>
            <a:off x="721500" y="4181899"/>
            <a:ext cx="30591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But if we try to use the app, we get an error message - we have to write some functions first!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Let’s get started!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4" name="Google Shape;51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24" y="1811400"/>
            <a:ext cx="5215425" cy="168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.env Credentials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73"/>
          <p:cNvSpPr txBox="1"/>
          <p:nvPr/>
        </p:nvSpPr>
        <p:spPr>
          <a:xfrm>
            <a:off x="288300" y="1854200"/>
            <a:ext cx="85674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.env file contains the Environment Credentials we need to run the application.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Open up the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.env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file and a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dd the following details so that it looks like this: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1" name="Google Shape;521;p73"/>
          <p:cNvGrpSpPr/>
          <p:nvPr/>
        </p:nvGrpSpPr>
        <p:grpSpPr>
          <a:xfrm>
            <a:off x="805726" y="4005048"/>
            <a:ext cx="7591542" cy="1953452"/>
            <a:chOff x="1408492" y="3708292"/>
            <a:chExt cx="5412478" cy="2509896"/>
          </a:xfrm>
        </p:grpSpPr>
        <p:grpSp>
          <p:nvGrpSpPr>
            <p:cNvPr id="522" name="Google Shape;522;p73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523" name="Google Shape;523;p73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524" name="Google Shape;524;p73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73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73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7" name="Google Shape;527;p73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73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73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0" name="Google Shape;530;p73"/>
            <p:cNvGrpSpPr/>
            <p:nvPr/>
          </p:nvGrpSpPr>
          <p:grpSpPr>
            <a:xfrm>
              <a:off x="1408548" y="3911754"/>
              <a:ext cx="5281973" cy="2306435"/>
              <a:chOff x="1410877" y="2582326"/>
              <a:chExt cx="5176883" cy="2767500"/>
            </a:xfrm>
          </p:grpSpPr>
          <p:sp>
            <p:nvSpPr>
              <p:cNvPr id="531" name="Google Shape;531;p73"/>
              <p:cNvSpPr txBox="1"/>
              <p:nvPr/>
            </p:nvSpPr>
            <p:spPr>
              <a:xfrm>
                <a:off x="1611359" y="2600964"/>
                <a:ext cx="49764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E59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MLH_TWITTER_API=</a:t>
                </a:r>
                <a:r>
                  <a:rPr lang="en" sz="1600">
                    <a:solidFill>
                      <a:srgbClr val="F3F3F3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https://localhost-python-abstraction.glitch.me</a:t>
                </a:r>
                <a:endParaRPr sz="16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E59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TWITTER_FETCHER=</a:t>
                </a:r>
                <a:r>
                  <a:rPr lang="en" sz="1600">
                    <a:solidFill>
                      <a:srgbClr val="F3F3F3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scraper</a:t>
                </a:r>
                <a:endParaRPr sz="16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E59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FLASK_ENV=</a:t>
                </a:r>
                <a:r>
                  <a:rPr lang="en" sz="1600">
                    <a:solidFill>
                      <a:srgbClr val="F3F3F3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development</a:t>
                </a:r>
                <a:endParaRPr sz="16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E59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FLASK_PORT=</a:t>
                </a:r>
                <a:r>
                  <a:rPr lang="en" sz="1600">
                    <a:solidFill>
                      <a:srgbClr val="F3F3F3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500</a:t>
                </a:r>
                <a:endParaRPr sz="16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32" name="Google Shape;532;p73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4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Let’s write some code!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p74"/>
          <p:cNvSpPr txBox="1"/>
          <p:nvPr/>
        </p:nvSpPr>
        <p:spPr>
          <a:xfrm>
            <a:off x="288305" y="2321600"/>
            <a:ext cx="85674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Notice that we have three empty functions - this is what where you are going to write some code.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74"/>
          <p:cNvSpPr txBox="1"/>
          <p:nvPr/>
        </p:nvSpPr>
        <p:spPr>
          <a:xfrm>
            <a:off x="288300" y="1529979"/>
            <a:ext cx="8567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Open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twitter_scraper_fetcher.py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0" name="Google Shape;540;p74"/>
          <p:cNvSpPr txBox="1"/>
          <p:nvPr/>
        </p:nvSpPr>
        <p:spPr>
          <a:xfrm>
            <a:off x="288300" y="3204187"/>
            <a:ext cx="4223100" cy="31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et_elements()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returns all the data from a Twitter account.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extracts the tweet data from the elements data.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removes emojis, URLs, and other data we don’t want from the tweets.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1" name="Google Shape;5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600" y="3401300"/>
            <a:ext cx="4223100" cy="27206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5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75"/>
          <p:cNvSpPr txBox="1"/>
          <p:nvPr/>
        </p:nvSpPr>
        <p:spPr>
          <a:xfrm>
            <a:off x="288300" y="14675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We’re going to use libraries called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Requests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which can scrape data from websites for us.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8" name="Google Shape;548;p75"/>
          <p:cNvGrpSpPr/>
          <p:nvPr/>
        </p:nvGrpSpPr>
        <p:grpSpPr>
          <a:xfrm>
            <a:off x="1968291" y="2551476"/>
            <a:ext cx="5491330" cy="1229849"/>
            <a:chOff x="1408492" y="3708292"/>
            <a:chExt cx="5747676" cy="2509896"/>
          </a:xfrm>
        </p:grpSpPr>
        <p:grpSp>
          <p:nvGrpSpPr>
            <p:cNvPr id="549" name="Google Shape;549;p75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550" name="Google Shape;550;p75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551" name="Google Shape;551;p75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75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75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4" name="Google Shape;554;p75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75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75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7" name="Google Shape;557;p75"/>
            <p:cNvGrpSpPr/>
            <p:nvPr/>
          </p:nvGrpSpPr>
          <p:grpSpPr>
            <a:xfrm>
              <a:off x="1408548" y="3911754"/>
              <a:ext cx="5747621" cy="2306435"/>
              <a:chOff x="1410877" y="2582326"/>
              <a:chExt cx="5633265" cy="2767500"/>
            </a:xfrm>
          </p:grpSpPr>
          <p:sp>
            <p:nvSpPr>
              <p:cNvPr id="558" name="Google Shape;558;p75"/>
              <p:cNvSpPr txBox="1"/>
              <p:nvPr/>
            </p:nvSpPr>
            <p:spPr>
              <a:xfrm>
                <a:off x="1739242" y="2583219"/>
                <a:ext cx="53049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url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TWITTER_URL + twitter_handle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59" name="Google Shape;559;p75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560" name="Google Shape;560;p75"/>
          <p:cNvSpPr txBox="1"/>
          <p:nvPr/>
        </p:nvSpPr>
        <p:spPr>
          <a:xfrm>
            <a:off x="288300" y="48965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This function has one parameter,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twitter_handle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which represents a twitter username. 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12: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create a full twitter URL.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This works by adding two Strings together: The Twitter URL on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8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and a twitter handle passed into the function as a parameter.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For example, TWITTER_URL + ‘nasa’ would return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 http://twitter.com/nasa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6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6" name="Google Shape;566;p76"/>
          <p:cNvSpPr txBox="1"/>
          <p:nvPr/>
        </p:nvSpPr>
        <p:spPr>
          <a:xfrm>
            <a:off x="288300" y="14675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We’re going to use libraries called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Requests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which can scrape data from websites for us.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7" name="Google Shape;567;p76"/>
          <p:cNvGrpSpPr/>
          <p:nvPr/>
        </p:nvGrpSpPr>
        <p:grpSpPr>
          <a:xfrm>
            <a:off x="1968283" y="2551055"/>
            <a:ext cx="5491330" cy="1876147"/>
            <a:chOff x="1408492" y="3708292"/>
            <a:chExt cx="5747676" cy="2509896"/>
          </a:xfrm>
        </p:grpSpPr>
        <p:grpSp>
          <p:nvGrpSpPr>
            <p:cNvPr id="568" name="Google Shape;568;p76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569" name="Google Shape;569;p76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570" name="Google Shape;570;p76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76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76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3" name="Google Shape;573;p76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76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76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" name="Google Shape;576;p76"/>
            <p:cNvGrpSpPr/>
            <p:nvPr/>
          </p:nvGrpSpPr>
          <p:grpSpPr>
            <a:xfrm>
              <a:off x="1408548" y="3911754"/>
              <a:ext cx="5747621" cy="2306435"/>
              <a:chOff x="1410877" y="2582326"/>
              <a:chExt cx="5633265" cy="2767500"/>
            </a:xfrm>
          </p:grpSpPr>
          <p:sp>
            <p:nvSpPr>
              <p:cNvPr id="577" name="Google Shape;577;p76"/>
              <p:cNvSpPr txBox="1"/>
              <p:nvPr/>
            </p:nvSpPr>
            <p:spPr>
              <a:xfrm>
                <a:off x="1739242" y="2583219"/>
                <a:ext cx="53049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url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TWITTER_URL + twitter_handle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response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requests.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get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(url)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html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response.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content</a:t>
                </a:r>
                <a:endParaRPr sz="16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78" name="Google Shape;578;p76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579" name="Google Shape;579;p76"/>
          <p:cNvSpPr txBox="1"/>
          <p:nvPr/>
        </p:nvSpPr>
        <p:spPr>
          <a:xfrm>
            <a:off x="288300" y="5048900"/>
            <a:ext cx="85674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13: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use the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Requests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library to return all the HTML (data) from that webpage - the URL we created on Line 12.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14: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From the response we receive from the webpage, we just want the content.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7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5" name="Google Shape;585;p77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Add a few more lines to the function.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86" name="Google Shape;586;p77"/>
          <p:cNvGrpSpPr/>
          <p:nvPr/>
        </p:nvGrpSpPr>
        <p:grpSpPr>
          <a:xfrm>
            <a:off x="1416664" y="2410589"/>
            <a:ext cx="7002969" cy="2407743"/>
            <a:chOff x="1408492" y="3708292"/>
            <a:chExt cx="5747676" cy="2509896"/>
          </a:xfrm>
        </p:grpSpPr>
        <p:grpSp>
          <p:nvGrpSpPr>
            <p:cNvPr id="587" name="Google Shape;587;p77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588" name="Google Shape;588;p77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589" name="Google Shape;589;p77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77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77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2" name="Google Shape;592;p77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77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77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" name="Google Shape;595;p77"/>
            <p:cNvGrpSpPr/>
            <p:nvPr/>
          </p:nvGrpSpPr>
          <p:grpSpPr>
            <a:xfrm>
              <a:off x="1408548" y="3911754"/>
              <a:ext cx="5747621" cy="2306435"/>
              <a:chOff x="1410877" y="2582326"/>
              <a:chExt cx="5633265" cy="2767500"/>
            </a:xfrm>
          </p:grpSpPr>
          <p:sp>
            <p:nvSpPr>
              <p:cNvPr id="596" name="Google Shape;596;p77"/>
              <p:cNvSpPr txBox="1"/>
              <p:nvPr/>
            </p:nvSpPr>
            <p:spPr>
              <a:xfrm>
                <a:off x="1739242" y="2583219"/>
                <a:ext cx="53049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url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TWITTER_URL + twitter_handle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response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requests.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get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(url)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html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response.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content</a:t>
                </a:r>
                <a:endParaRPr sz="16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soup = BeautifulSoup(html, features=</a:t>
                </a:r>
                <a:r>
                  <a:rPr lang="en" sz="1600">
                    <a:solidFill>
                      <a:srgbClr val="F1C232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"html.parser"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97" name="Google Shape;597;p77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598" name="Google Shape;598;p77"/>
          <p:cNvSpPr txBox="1"/>
          <p:nvPr/>
        </p:nvSpPr>
        <p:spPr>
          <a:xfrm>
            <a:off x="288300" y="5048900"/>
            <a:ext cx="85674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16: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create a variable called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which is a new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object. We create it and say that we want it to analyse the HTML content we created on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14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8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p78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Add a few more lines to the function.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5" name="Google Shape;605;p78"/>
          <p:cNvGrpSpPr/>
          <p:nvPr/>
        </p:nvGrpSpPr>
        <p:grpSpPr>
          <a:xfrm>
            <a:off x="1416655" y="2405841"/>
            <a:ext cx="7002969" cy="3397646"/>
            <a:chOff x="1408492" y="3708292"/>
            <a:chExt cx="5747676" cy="2509896"/>
          </a:xfrm>
        </p:grpSpPr>
        <p:grpSp>
          <p:nvGrpSpPr>
            <p:cNvPr id="606" name="Google Shape;606;p78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607" name="Google Shape;607;p78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608" name="Google Shape;608;p78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78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78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1" name="Google Shape;611;p78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78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78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4" name="Google Shape;614;p78"/>
            <p:cNvGrpSpPr/>
            <p:nvPr/>
          </p:nvGrpSpPr>
          <p:grpSpPr>
            <a:xfrm>
              <a:off x="1408548" y="3911754"/>
              <a:ext cx="5747621" cy="2306435"/>
              <a:chOff x="1410877" y="2582326"/>
              <a:chExt cx="5633265" cy="2767500"/>
            </a:xfrm>
          </p:grpSpPr>
          <p:sp>
            <p:nvSpPr>
              <p:cNvPr id="615" name="Google Shape;615;p78"/>
              <p:cNvSpPr txBox="1"/>
              <p:nvPr/>
            </p:nvSpPr>
            <p:spPr>
              <a:xfrm>
                <a:off x="1739242" y="2583219"/>
                <a:ext cx="53049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url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TWITTER_URL + twitter_handle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response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requests.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get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(url)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html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response.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content</a:t>
                </a:r>
                <a:endParaRPr sz="16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soup = BeautifulSoup(html, features=</a:t>
                </a:r>
                <a:r>
                  <a:rPr lang="en" sz="1600">
                    <a:solidFill>
                      <a:srgbClr val="F1C232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"html.parser"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return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soup.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find_all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CONTENT_CONTAINER_TAGS,  </a:t>
                </a:r>
                <a:b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</a:b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	attrs={</a:t>
                </a:r>
                <a:r>
                  <a:rPr lang="en" sz="1600">
                    <a:solidFill>
                      <a:srgbClr val="F1C232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"class"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: CONTENT_CLASS_NAME})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16" name="Google Shape;616;p78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617" name="Google Shape;617;p78"/>
          <p:cNvSpPr txBox="1"/>
          <p:nvPr/>
        </p:nvSpPr>
        <p:spPr>
          <a:xfrm>
            <a:off x="288300" y="5582300"/>
            <a:ext cx="85674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18: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put our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variable to use and ask it to find all of the relevant information we need, and return it.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9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get_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elements()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3" name="Google Shape;623;p79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What’s happening?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79"/>
          <p:cNvSpPr txBox="1"/>
          <p:nvPr/>
        </p:nvSpPr>
        <p:spPr>
          <a:xfrm>
            <a:off x="288300" y="1762775"/>
            <a:ext cx="8567400" cy="29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16: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create a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object. The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library makes it easy to parse large amounts of data.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Lines 18-20: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use the object to search through the HTML and give us all the data that contains tweets.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" name="Google Shape;625;p79"/>
          <p:cNvGrpSpPr/>
          <p:nvPr/>
        </p:nvGrpSpPr>
        <p:grpSpPr>
          <a:xfrm>
            <a:off x="2648644" y="4683867"/>
            <a:ext cx="3686340" cy="1661653"/>
            <a:chOff x="174694" y="3379625"/>
            <a:chExt cx="4195220" cy="973663"/>
          </a:xfrm>
        </p:grpSpPr>
        <p:grpSp>
          <p:nvGrpSpPr>
            <p:cNvPr id="626" name="Google Shape;626;p79"/>
            <p:cNvGrpSpPr/>
            <p:nvPr/>
          </p:nvGrpSpPr>
          <p:grpSpPr>
            <a:xfrm>
              <a:off x="174706" y="3621588"/>
              <a:ext cx="4195208" cy="731700"/>
              <a:chOff x="160481" y="-12"/>
              <a:chExt cx="5525100" cy="731700"/>
            </a:xfrm>
          </p:grpSpPr>
          <p:sp>
            <p:nvSpPr>
              <p:cNvPr id="627" name="Google Shape;627;p79"/>
              <p:cNvSpPr/>
              <p:nvPr/>
            </p:nvSpPr>
            <p:spPr>
              <a:xfrm>
                <a:off x="160481" y="-12"/>
                <a:ext cx="5525100" cy="731700"/>
              </a:xfrm>
              <a:prstGeom prst="rect">
                <a:avLst/>
              </a:prstGeom>
              <a:solidFill>
                <a:srgbClr val="5EA5E5"/>
              </a:solidFill>
              <a:ln cap="flat" cmpd="sng" w="25400">
                <a:solidFill>
                  <a:srgbClr val="35353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r>
                  <a:t/>
                </a:r>
                <a:endParaRPr b="0" i="0" sz="25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628" name="Google Shape;628;p79"/>
              <p:cNvSpPr txBox="1"/>
              <p:nvPr/>
            </p:nvSpPr>
            <p:spPr>
              <a:xfrm>
                <a:off x="218231" y="40941"/>
                <a:ext cx="5409600" cy="64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rtl="0" algn="l">
                  <a:lnSpc>
                    <a:spcPct val="12545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Parse</a:t>
                </a:r>
                <a:r>
                  <a:rPr b="1" lang="en" sz="1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</a:t>
                </a:r>
                <a:r>
                  <a:rPr lang="en" sz="1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 process of analysing large sets of data with algorithms.</a:t>
                </a:r>
                <a:endParaRPr b="1" sz="1800" u="sng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29" name="Google Shape;629;p79"/>
            <p:cNvSpPr/>
            <p:nvPr/>
          </p:nvSpPr>
          <p:spPr>
            <a:xfrm>
              <a:off x="174694" y="3379625"/>
              <a:ext cx="4195200" cy="242100"/>
            </a:xfrm>
            <a:prstGeom prst="rect">
              <a:avLst/>
            </a:prstGeom>
            <a:solidFill>
              <a:srgbClr val="292929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b="1" lang="en" sz="1800">
                  <a:solidFill>
                    <a:srgbClr val="FFD966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b="1" i="0" sz="1800" u="none" cap="none" strike="noStrike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0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5" name="Google Shape;635;p80"/>
          <p:cNvSpPr txBox="1"/>
          <p:nvPr/>
        </p:nvSpPr>
        <p:spPr>
          <a:xfrm>
            <a:off x="288300" y="22295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Let’s move onto the next function: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get_user_tweets()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This will return a list of a Twitter user’s recent tweets.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Add the following code to the function: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6" name="Google Shape;636;p80"/>
          <p:cNvGrpSpPr/>
          <p:nvPr/>
        </p:nvGrpSpPr>
        <p:grpSpPr>
          <a:xfrm>
            <a:off x="1873888" y="3404473"/>
            <a:ext cx="5867668" cy="1798592"/>
            <a:chOff x="1408492" y="3708292"/>
            <a:chExt cx="5412478" cy="2509896"/>
          </a:xfrm>
        </p:grpSpPr>
        <p:grpSp>
          <p:nvGrpSpPr>
            <p:cNvPr id="637" name="Google Shape;637;p80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638" name="Google Shape;638;p80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639" name="Google Shape;639;p80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80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80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2" name="Google Shape;642;p80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80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80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5" name="Google Shape;645;p80"/>
            <p:cNvGrpSpPr/>
            <p:nvPr/>
          </p:nvGrpSpPr>
          <p:grpSpPr>
            <a:xfrm>
              <a:off x="1408548" y="3911754"/>
              <a:ext cx="4939231" cy="2306435"/>
              <a:chOff x="1410877" y="2582326"/>
              <a:chExt cx="4840960" cy="2767500"/>
            </a:xfrm>
          </p:grpSpPr>
          <p:sp>
            <p:nvSpPr>
              <p:cNvPr id="646" name="Google Shape;646;p80"/>
              <p:cNvSpPr txBox="1"/>
              <p:nvPr/>
            </p:nvSpPr>
            <p:spPr>
              <a:xfrm>
                <a:off x="1739236" y="2583211"/>
                <a:ext cx="45126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get_user_tweets(twitter_handle):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elements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47" name="Google Shape;647;p80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648" name="Google Shape;648;p80"/>
          <p:cNvSpPr txBox="1"/>
          <p:nvPr/>
        </p:nvSpPr>
        <p:spPr>
          <a:xfrm>
            <a:off x="288300" y="5887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20: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Our function has one parameter - the user’s twitter handle.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21: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We call the function we wrote above,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1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4" name="Google Shape;654;p81"/>
          <p:cNvGrpSpPr/>
          <p:nvPr/>
        </p:nvGrpSpPr>
        <p:grpSpPr>
          <a:xfrm>
            <a:off x="1873888" y="2337673"/>
            <a:ext cx="5867668" cy="1798592"/>
            <a:chOff x="1408492" y="3708292"/>
            <a:chExt cx="5412478" cy="2509896"/>
          </a:xfrm>
        </p:grpSpPr>
        <p:grpSp>
          <p:nvGrpSpPr>
            <p:cNvPr id="655" name="Google Shape;655;p81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656" name="Google Shape;656;p81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657" name="Google Shape;657;p81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81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81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60" name="Google Shape;660;p81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81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81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81"/>
            <p:cNvGrpSpPr/>
            <p:nvPr/>
          </p:nvGrpSpPr>
          <p:grpSpPr>
            <a:xfrm>
              <a:off x="1408548" y="3911754"/>
              <a:ext cx="4939231" cy="2306435"/>
              <a:chOff x="1410877" y="2582326"/>
              <a:chExt cx="4840960" cy="2767500"/>
            </a:xfrm>
          </p:grpSpPr>
          <p:sp>
            <p:nvSpPr>
              <p:cNvPr id="664" name="Google Shape;664;p81"/>
              <p:cNvSpPr txBox="1"/>
              <p:nvPr/>
            </p:nvSpPr>
            <p:spPr>
              <a:xfrm>
                <a:off x="1739236" y="2583211"/>
                <a:ext cx="45126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get_user_tweets(twitter_handle):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elements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tweets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[]</a:t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65" name="Google Shape;665;p81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666" name="Google Shape;666;p81"/>
          <p:cNvSpPr txBox="1"/>
          <p:nvPr/>
        </p:nvSpPr>
        <p:spPr>
          <a:xfrm>
            <a:off x="288300" y="48203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22: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create an empty list called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- this is going to contain a list of tweets we extract using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Our unique expression of social good</a:t>
            </a:r>
            <a:endParaRPr sz="2800"/>
          </a:p>
        </p:txBody>
      </p:sp>
      <p:sp>
        <p:nvSpPr>
          <p:cNvPr id="313" name="Google Shape;313;p46"/>
          <p:cNvSpPr txBox="1"/>
          <p:nvPr>
            <p:ph idx="1" type="body"/>
          </p:nvPr>
        </p:nvSpPr>
        <p:spPr>
          <a:xfrm>
            <a:off x="2901951" y="864033"/>
            <a:ext cx="54864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Capital One is dedicated to providing opportunities and resources that will enable more people to succeed. 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Through our Future Edge program, we’re investing </a:t>
            </a:r>
            <a:r>
              <a:rPr lang="en" sz="1800">
                <a:solidFill>
                  <a:schemeClr val="dk1"/>
                </a:solidFill>
              </a:rPr>
              <a:t>in </a:t>
            </a:r>
            <a:r>
              <a:rPr b="0" i="0" lang="en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and collaborating with leading educational and community organizations across the U.S.—to help more people succeed in the 21st century. 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We’re empowering families through financial literacy and affordable housing, helping individuals bridge the digital skills gap and showing small businesses how to harness technology to grow and compete.</a:t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274" y="76200"/>
            <a:ext cx="881526" cy="50372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i="0" lang="en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1" i="0" sz="1200" u="none" cap="none" strike="noStrik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2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82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Add a few more lines to the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get_user_tweets()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function: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3" name="Google Shape;673;p82"/>
          <p:cNvGrpSpPr/>
          <p:nvPr/>
        </p:nvGrpSpPr>
        <p:grpSpPr>
          <a:xfrm>
            <a:off x="1121284" y="2811404"/>
            <a:ext cx="6901451" cy="2283253"/>
            <a:chOff x="1408492" y="3708292"/>
            <a:chExt cx="5412478" cy="2509896"/>
          </a:xfrm>
        </p:grpSpPr>
        <p:grpSp>
          <p:nvGrpSpPr>
            <p:cNvPr id="674" name="Google Shape;674;p82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675" name="Google Shape;675;p82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676" name="Google Shape;676;p82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82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82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79" name="Google Shape;679;p82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82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82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" name="Google Shape;682;p82"/>
            <p:cNvGrpSpPr/>
            <p:nvPr/>
          </p:nvGrpSpPr>
          <p:grpSpPr>
            <a:xfrm>
              <a:off x="1408548" y="3911754"/>
              <a:ext cx="4939231" cy="2306435"/>
              <a:chOff x="1410877" y="2582326"/>
              <a:chExt cx="4840960" cy="2767500"/>
            </a:xfrm>
          </p:grpSpPr>
          <p:sp>
            <p:nvSpPr>
              <p:cNvPr id="683" name="Google Shape;683;p82"/>
              <p:cNvSpPr txBox="1"/>
              <p:nvPr/>
            </p:nvSpPr>
            <p:spPr>
              <a:xfrm>
                <a:off x="1739236" y="2583211"/>
                <a:ext cx="45126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get_user_tweets(twitter_handle):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elements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tweets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[]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post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elements: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</a:t>
                </a:r>
                <a:r>
                  <a:rPr lang="en" sz="1600">
                    <a:solidFill>
                      <a:srgbClr val="A4C2F4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text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post.contents: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84" name="Google Shape;684;p82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685" name="Google Shape;685;p82"/>
          <p:cNvSpPr txBox="1"/>
          <p:nvPr/>
        </p:nvSpPr>
        <p:spPr>
          <a:xfrm>
            <a:off x="288300" y="53537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Lines 24-25: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loop over each item in the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elements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list.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Then for each of </a:t>
            </a: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those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items, we loop over all of the contents.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3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1" name="Google Shape;691;p83"/>
          <p:cNvGrpSpPr/>
          <p:nvPr/>
        </p:nvGrpSpPr>
        <p:grpSpPr>
          <a:xfrm>
            <a:off x="1121275" y="1820765"/>
            <a:ext cx="6901451" cy="3154187"/>
            <a:chOff x="1408492" y="3708292"/>
            <a:chExt cx="5412478" cy="2509896"/>
          </a:xfrm>
        </p:grpSpPr>
        <p:grpSp>
          <p:nvGrpSpPr>
            <p:cNvPr id="692" name="Google Shape;692;p83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693" name="Google Shape;693;p83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694" name="Google Shape;694;p83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83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83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7" name="Google Shape;697;p83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83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83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0" name="Google Shape;700;p83"/>
            <p:cNvGrpSpPr/>
            <p:nvPr/>
          </p:nvGrpSpPr>
          <p:grpSpPr>
            <a:xfrm>
              <a:off x="1408548" y="3911754"/>
              <a:ext cx="4939231" cy="2306435"/>
              <a:chOff x="1410877" y="2582326"/>
              <a:chExt cx="4840960" cy="2767500"/>
            </a:xfrm>
          </p:grpSpPr>
          <p:sp>
            <p:nvSpPr>
              <p:cNvPr id="701" name="Google Shape;701;p83"/>
              <p:cNvSpPr txBox="1"/>
              <p:nvPr/>
            </p:nvSpPr>
            <p:spPr>
              <a:xfrm>
                <a:off x="1739236" y="2583211"/>
                <a:ext cx="45126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get_user_tweets(twitter_handle):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elements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tweets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[]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post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elements: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</a:t>
                </a:r>
                <a:r>
                  <a:rPr lang="en" sz="1600">
                    <a:solidFill>
                      <a:srgbClr val="A4C2F4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text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post.contents: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  </a:t>
                </a:r>
                <a:r>
                  <a:rPr lang="en" sz="1600">
                    <a:solidFill>
                      <a:srgbClr val="99999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check if line contains real text</a:t>
                </a:r>
                <a:endParaRPr sz="1600">
                  <a:solidFill>
                    <a:srgbClr val="999999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text.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string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not in EMPTY_ITEMS: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      tweets.</a:t>
                </a:r>
                <a:r>
                  <a:rPr lang="en" sz="1600">
                    <a:solidFill>
                      <a:srgbClr val="A4C2F4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append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(text.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string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return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tweets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02" name="Google Shape;702;p83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703" name="Google Shape;703;p83"/>
          <p:cNvSpPr txBox="1"/>
          <p:nvPr/>
        </p:nvSpPr>
        <p:spPr>
          <a:xfrm>
            <a:off x="288300" y="53537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27: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If the text contains some data (is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empty), add it to our list of Tweets.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29: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Return the list of Tweets.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4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Review</a:t>
            </a: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 Code: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get_user_tweets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9" name="Google Shape;709;p84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What’s happening?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84"/>
          <p:cNvSpPr txBox="1"/>
          <p:nvPr/>
        </p:nvSpPr>
        <p:spPr>
          <a:xfrm>
            <a:off x="288300" y="2448575"/>
            <a:ext cx="8567400" cy="29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26-30: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have a loop inside a loop!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What we are doing is looping through all of the HTML elements, and checking the text to see if they contain information.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If they do (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if not in EMPTY_ITEMS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), we append (add) it to our list of tweets.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31: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return the list of tweets that we have created.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1" name="Google Shape;71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525" y="1916775"/>
            <a:ext cx="2366949" cy="23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5"/>
          <p:cNvSpPr txBox="1"/>
          <p:nvPr/>
        </p:nvSpPr>
        <p:spPr>
          <a:xfrm>
            <a:off x="220825" y="4928925"/>
            <a:ext cx="86817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24: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We call the function we wrote in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twitter_scraper_fetcher.py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27: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use the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Random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library to return a single random tweet from the list of tweets.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p85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Review</a:t>
            </a: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main.py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8" name="Google Shape;718;p85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Open up main.py and take a look at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Lines 23-27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9" name="Google Shape;7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800" y="2790101"/>
            <a:ext cx="7032949" cy="1277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6"/>
          <p:cNvSpPr txBox="1"/>
          <p:nvPr>
            <p:ph type="title"/>
          </p:nvPr>
        </p:nvSpPr>
        <p:spPr>
          <a:xfrm>
            <a:off x="384450" y="784500"/>
            <a:ext cx="83751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Let’s run our app and see how it looks!</a:t>
            </a:r>
            <a:endParaRPr b="1" i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7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Running the App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0" name="Google Shape;730;p87"/>
          <p:cNvSpPr txBox="1"/>
          <p:nvPr/>
        </p:nvSpPr>
        <p:spPr>
          <a:xfrm>
            <a:off x="288300" y="19247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Click on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Show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at the top of the Glitch window.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Try typing a message to your favourite Twitter user and see what happens!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1" name="Google Shape;73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75" y="2965375"/>
            <a:ext cx="7993201" cy="3621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8"/>
          <p:cNvSpPr txBox="1"/>
          <p:nvPr>
            <p:ph type="title"/>
          </p:nvPr>
        </p:nvSpPr>
        <p:spPr>
          <a:xfrm>
            <a:off x="384450" y="784500"/>
            <a:ext cx="83751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Awesome!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Now, we’ve got one more function to add...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9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Regular Expressions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2" name="Google Shape;742;p89"/>
          <p:cNvSpPr txBox="1"/>
          <p:nvPr/>
        </p:nvSpPr>
        <p:spPr>
          <a:xfrm>
            <a:off x="288300" y="1575575"/>
            <a:ext cx="8567400" cy="47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We’re going to clean up our tweets with a powerful programming tool called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Regular Expressions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 Regular Expression (or regex) is a sequence of characters which create a search pattern.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can use it to remove all data that doesn’t match our regex search criteria.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How do they work?</a:t>
            </a:r>
            <a:endParaRPr b="1" sz="18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3" name="Google Shape;74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438" y="3028950"/>
            <a:ext cx="2243124" cy="224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0"/>
          <p:cNvSpPr/>
          <p:nvPr/>
        </p:nvSpPr>
        <p:spPr>
          <a:xfrm>
            <a:off x="1171575" y="3136050"/>
            <a:ext cx="6315000" cy="5859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0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Regular Expressions: Example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0" name="Google Shape;750;p90"/>
          <p:cNvSpPr txBox="1"/>
          <p:nvPr/>
        </p:nvSpPr>
        <p:spPr>
          <a:xfrm>
            <a:off x="491250" y="1570800"/>
            <a:ext cx="8567400" cy="47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First we create a regex pattern: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url_pattern = re.compile(r"http\S+", re.DOTALL)</a:t>
            </a:r>
            <a:endParaRPr b="1"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re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is the Python regex library.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r”http\S+”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means: create a regular expression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that finds text that starts with http and is followed by any length of string (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\S+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re.DOTALL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means apply this to everything, including new lines.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1"/>
          <p:cNvSpPr/>
          <p:nvPr/>
        </p:nvSpPr>
        <p:spPr>
          <a:xfrm>
            <a:off x="700100" y="2943225"/>
            <a:ext cx="8029500" cy="9315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91"/>
          <p:cNvSpPr txBox="1"/>
          <p:nvPr/>
        </p:nvSpPr>
        <p:spPr>
          <a:xfrm>
            <a:off x="288300" y="1575575"/>
            <a:ext cx="8567400" cy="47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Then, we can use it to replace and remove text that contains that search pattern.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example_tweet = “check out this URL! https://myamazingURL.com”</a:t>
            </a:r>
            <a:endParaRPr b="1"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text_without_url = url_pattern.sub(r””, example_tweet)</a:t>
            </a:r>
            <a:endParaRPr b="1"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use the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(substitute) function to replace any text that matches our search pattern with nothing (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“”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an empty string).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variable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text_without_url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would then equal: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“check out this URL!”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7" name="Google Shape;757;p91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Regular Expressions: Example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161550" y="861525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will you </a:t>
            </a:r>
            <a:r>
              <a:rPr b="1" lang="en" sz="30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learn</a:t>
            </a:r>
            <a:r>
              <a:rPr b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today?</a:t>
            </a:r>
            <a:endParaRPr b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7"/>
          <p:cNvSpPr/>
          <p:nvPr/>
        </p:nvSpPr>
        <p:spPr>
          <a:xfrm>
            <a:off x="1118475" y="224697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22" name="Google Shape;322;p47"/>
          <p:cNvSpPr/>
          <p:nvPr/>
        </p:nvSpPr>
        <p:spPr>
          <a:xfrm>
            <a:off x="1118475" y="3532202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1118475" y="481742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1956525" y="2110225"/>
            <a:ext cx="65862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Python can be used to create web apps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1956525" y="3433952"/>
            <a:ext cx="606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Several useful Python libraries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47"/>
          <p:cNvSpPr txBox="1"/>
          <p:nvPr/>
        </p:nvSpPr>
        <p:spPr>
          <a:xfrm>
            <a:off x="1956525" y="4719175"/>
            <a:ext cx="606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to create a chat experience in a web app 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2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Regular Expressions: Example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3" name="Google Shape;763;p92"/>
          <p:cNvSpPr txBox="1"/>
          <p:nvPr/>
        </p:nvSpPr>
        <p:spPr>
          <a:xfrm>
            <a:off x="288300" y="1575575"/>
            <a:ext cx="8567400" cy="47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Regular Expressions are tricky!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won’t ask you to write some search patterns from scratch - we’ll let you know which ones to use.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regular expressions will remove URLs, emojis, and other data we don’t want to display.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3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twitter_scraper_fetcher.py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9" name="Google Shape;769;p93"/>
          <p:cNvSpPr txBox="1"/>
          <p:nvPr/>
        </p:nvSpPr>
        <p:spPr>
          <a:xfrm>
            <a:off x="288300" y="1575575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Open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resources.txt: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93"/>
          <p:cNvSpPr txBox="1"/>
          <p:nvPr/>
        </p:nvSpPr>
        <p:spPr>
          <a:xfrm>
            <a:off x="288300" y="3875625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 startAt="4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Copy lines 3 through 11.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93"/>
          <p:cNvSpPr txBox="1"/>
          <p:nvPr/>
        </p:nvSpPr>
        <p:spPr>
          <a:xfrm>
            <a:off x="288300" y="5080775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These are some regular expressions which will search for ranges of Unicode characters that are emojis.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2" name="Google Shape;77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300" y="5817532"/>
            <a:ext cx="587325" cy="591750"/>
          </a:xfrm>
          <a:prstGeom prst="rect">
            <a:avLst/>
          </a:prstGeom>
          <a:noFill/>
          <a:ln cap="flat" cmpd="sng" w="19050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3" name="Google Shape;773;p93"/>
          <p:cNvSpPr txBox="1"/>
          <p:nvPr/>
        </p:nvSpPr>
        <p:spPr>
          <a:xfrm>
            <a:off x="1160275" y="5438350"/>
            <a:ext cx="57798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example, the Unicode character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U0001F600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the code representation of the grinning emoji!</a:t>
            </a:r>
            <a:endParaRPr/>
          </a:p>
        </p:txBody>
      </p:sp>
      <p:pic>
        <p:nvPicPr>
          <p:cNvPr id="774" name="Google Shape;77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588" y="2090563"/>
            <a:ext cx="6600825" cy="1704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4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0" name="Google Shape;780;p94"/>
          <p:cNvSpPr txBox="1"/>
          <p:nvPr/>
        </p:nvSpPr>
        <p:spPr>
          <a:xfrm>
            <a:off x="288300" y="2077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We’re going to add this to our final function,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Copy the regex and add it to the function: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81" name="Google Shape;781;p94"/>
          <p:cNvGrpSpPr/>
          <p:nvPr/>
        </p:nvGrpSpPr>
        <p:grpSpPr>
          <a:xfrm>
            <a:off x="898038" y="3078207"/>
            <a:ext cx="7460019" cy="3071615"/>
            <a:chOff x="1408492" y="3708292"/>
            <a:chExt cx="5412478" cy="2509900"/>
          </a:xfrm>
        </p:grpSpPr>
        <p:grpSp>
          <p:nvGrpSpPr>
            <p:cNvPr id="782" name="Google Shape;782;p94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783" name="Google Shape;783;p94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784" name="Google Shape;784;p94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94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94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87" name="Google Shape;787;p94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94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94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0" name="Google Shape;790;p94"/>
            <p:cNvGrpSpPr/>
            <p:nvPr/>
          </p:nvGrpSpPr>
          <p:grpSpPr>
            <a:xfrm>
              <a:off x="1408546" y="3911757"/>
              <a:ext cx="5313578" cy="2306434"/>
              <a:chOff x="1410875" y="2582330"/>
              <a:chExt cx="5207858" cy="2767500"/>
            </a:xfrm>
          </p:grpSpPr>
          <p:sp>
            <p:nvSpPr>
              <p:cNvPr id="791" name="Google Shape;791;p94"/>
              <p:cNvSpPr txBox="1"/>
              <p:nvPr/>
            </p:nvSpPr>
            <p:spPr>
              <a:xfrm>
                <a:off x="1739234" y="2583198"/>
                <a:ext cx="4879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1155CC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r>
                  <a:rPr lang="en" sz="16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clean_tweets_data(tweets): </a:t>
                </a:r>
                <a:endParaRPr sz="1600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emoji_pattern = re</a:t>
                </a: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"["</a:t>
                </a:r>
                <a:endParaRPr sz="16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u"\U0001F600-\U0001F64F"</a:t>
                </a: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emoticons</a:t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u"\U0001F300-\U0001F5FF"</a:t>
                </a: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symbols &amp; pictographs</a:t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u"\U0001F680-\U0001F6FF"</a:t>
                </a: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transport &amp; map symbols</a:t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u"\U0001F1E0-\U0001F1FF"</a:t>
                </a: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flags (iOS)</a:t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"]+",</a:t>
                </a:r>
                <a:endParaRPr sz="16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flags=re.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UNICODE,</a:t>
                </a:r>
                <a:endParaRPr sz="16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8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92" name="Google Shape;792;p94"/>
              <p:cNvSpPr txBox="1"/>
              <p:nvPr/>
            </p:nvSpPr>
            <p:spPr>
              <a:xfrm>
                <a:off x="1410875" y="2582330"/>
                <a:ext cx="3528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5"/>
          <p:cNvSpPr txBox="1"/>
          <p:nvPr/>
        </p:nvSpPr>
        <p:spPr>
          <a:xfrm>
            <a:off x="220825" y="5538525"/>
            <a:ext cx="86817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Lines 43-46: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We apply all of our regex to each tweet in our list.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48: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Returns our newly cleaned tweets!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8" name="Google Shape;798;p95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95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Now, we’re going to add a few more regex to remove URLs and Tweets that mention other users: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00" name="Google Shape;800;p95"/>
          <p:cNvGrpSpPr/>
          <p:nvPr/>
        </p:nvGrpSpPr>
        <p:grpSpPr>
          <a:xfrm>
            <a:off x="288413" y="2468629"/>
            <a:ext cx="8665298" cy="3071615"/>
            <a:chOff x="1408492" y="3708292"/>
            <a:chExt cx="5463618" cy="2509900"/>
          </a:xfrm>
        </p:grpSpPr>
        <p:grpSp>
          <p:nvGrpSpPr>
            <p:cNvPr id="801" name="Google Shape;801;p95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802" name="Google Shape;802;p95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803" name="Google Shape;803;p95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95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95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06" name="Google Shape;806;p95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95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95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" name="Google Shape;809;p95"/>
            <p:cNvGrpSpPr/>
            <p:nvPr/>
          </p:nvGrpSpPr>
          <p:grpSpPr>
            <a:xfrm>
              <a:off x="1408546" y="3911757"/>
              <a:ext cx="5463564" cy="2306434"/>
              <a:chOff x="1410875" y="2582330"/>
              <a:chExt cx="5354860" cy="2767500"/>
            </a:xfrm>
          </p:grpSpPr>
          <p:sp>
            <p:nvSpPr>
              <p:cNvPr id="810" name="Google Shape;810;p95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url_pattern = re.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r"http\S+"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, re.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DOTALL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mentions_pattern = re.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r"@\S+"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, re.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DOTALL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cleaned_tweets = []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tweet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tweets: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text_without_emoji = emoji_pattern.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tweet)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text_without_url = url_pattern.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text_without_emoji)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cleaned_tweets.append(mentions_pattern.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text_without_url))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return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cleaned_tweets 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11" name="Google Shape;811;p95"/>
              <p:cNvSpPr txBox="1"/>
              <p:nvPr/>
            </p:nvSpPr>
            <p:spPr>
              <a:xfrm>
                <a:off x="1410875" y="2582330"/>
                <a:ext cx="3528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6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Review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7" name="Google Shape;817;p96"/>
          <p:cNvGrpSpPr/>
          <p:nvPr/>
        </p:nvGrpSpPr>
        <p:grpSpPr>
          <a:xfrm>
            <a:off x="288433" y="1401795"/>
            <a:ext cx="8584190" cy="5538847"/>
            <a:chOff x="1408492" y="3708292"/>
            <a:chExt cx="5412478" cy="2509900"/>
          </a:xfrm>
        </p:grpSpPr>
        <p:grpSp>
          <p:nvGrpSpPr>
            <p:cNvPr id="818" name="Google Shape;818;p96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819" name="Google Shape;819;p96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820" name="Google Shape;820;p96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96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96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23" name="Google Shape;823;p96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96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96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6" name="Google Shape;826;p96"/>
            <p:cNvGrpSpPr/>
            <p:nvPr/>
          </p:nvGrpSpPr>
          <p:grpSpPr>
            <a:xfrm>
              <a:off x="1408546" y="3911757"/>
              <a:ext cx="5313578" cy="2306434"/>
              <a:chOff x="1410875" y="2582330"/>
              <a:chExt cx="5207858" cy="2767500"/>
            </a:xfrm>
          </p:grpSpPr>
          <p:sp>
            <p:nvSpPr>
              <p:cNvPr id="827" name="Google Shape;827;p96"/>
              <p:cNvSpPr txBox="1"/>
              <p:nvPr/>
            </p:nvSpPr>
            <p:spPr>
              <a:xfrm>
                <a:off x="1739234" y="2583198"/>
                <a:ext cx="4879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500">
                    <a:solidFill>
                      <a:srgbClr val="1155CC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r>
                  <a:rPr lang="en" sz="15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clean_tweets_data(tweets): </a:t>
                </a:r>
                <a:endParaRPr sz="1500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5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emoji_pattern = re</a:t>
                </a: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5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endParaRPr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"["</a:t>
                </a:r>
                <a:endParaRPr sz="15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u"\U0001F600-\U0001F64F"</a:t>
                </a: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emoticons</a:t>
                </a:r>
                <a:endParaRPr sz="15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u"\U0001F300-\U0001F5FF"</a:t>
                </a: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symbols &amp; pictographs</a:t>
                </a:r>
                <a:endParaRPr sz="15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u"\U0001F680-\U0001F6FF"</a:t>
                </a: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transport &amp; map symbols</a:t>
                </a:r>
                <a:endParaRPr sz="15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u"\U0001F1E0-\U0001F1FF"</a:t>
                </a: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flags (iOS)</a:t>
                </a:r>
                <a:endParaRPr sz="15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"]+",</a:t>
                </a:r>
                <a:endParaRPr sz="15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flags=re.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UNICODE,</a:t>
                </a:r>
                <a:endParaRPr sz="15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</a:t>
                </a:r>
                <a:r>
                  <a:rPr lang="en" sz="15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url_pattern = re.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r"http\S+"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, re.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DOTALL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mentions_pattern = re.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r"@\S+"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, re.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DOTALL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cleaned_tweets = []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tweet 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tweets: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text_without_emoji = emoji_pattern.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tweet)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text_without_url = url_pattern.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text_without_emoji)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cleaned_tweets.append(mentions_pattern.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text_without_url))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return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cleaned_tweets 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5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28" name="Google Shape;828;p96"/>
              <p:cNvSpPr txBox="1"/>
              <p:nvPr/>
            </p:nvSpPr>
            <p:spPr>
              <a:xfrm>
                <a:off x="1410875" y="2582330"/>
                <a:ext cx="3528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39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40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41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42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43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44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45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46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47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48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49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50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51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52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53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54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55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56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57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58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7"/>
          <p:cNvSpPr txBox="1"/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did you just do? 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created a new function that will remove all sorts of unnecessary characters from our Tweets. 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8"/>
          <p:cNvSpPr txBox="1"/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do you need to do after you create a new function? 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need to call it! 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9"/>
          <p:cNvSpPr txBox="1"/>
          <p:nvPr/>
        </p:nvSpPr>
        <p:spPr>
          <a:xfrm>
            <a:off x="111450" y="1819900"/>
            <a:ext cx="89211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back to the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file, where we will be calling our new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function.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4" name="Google Shape;844;p99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Challenge: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5" name="Google Shape;845;p99"/>
          <p:cNvSpPr txBox="1"/>
          <p:nvPr/>
        </p:nvSpPr>
        <p:spPr>
          <a:xfrm>
            <a:off x="111450" y="5096500"/>
            <a:ext cx="89211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can you work out where to put our new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clean_tweets_data()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function?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Give it a try - the answer is on the next slide!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6" name="Google Shape;84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50" y="3084400"/>
            <a:ext cx="7643299" cy="1160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0"/>
          <p:cNvSpPr txBox="1"/>
          <p:nvPr/>
        </p:nvSpPr>
        <p:spPr>
          <a:xfrm>
            <a:off x="111450" y="1743700"/>
            <a:ext cx="89211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have two changes to make: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100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3" name="Google Shape;853;p100"/>
          <p:cNvSpPr txBox="1"/>
          <p:nvPr/>
        </p:nvSpPr>
        <p:spPr>
          <a:xfrm>
            <a:off x="111450" y="5020300"/>
            <a:ext cx="89211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Firstly we need to call the function on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26.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Then, we need to select a random tweet from our new list of cleaned tweets, so we change the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random.choice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parameter to our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cleaned_tweets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list on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28.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54" name="Google Shape;854;p100"/>
          <p:cNvGrpSpPr/>
          <p:nvPr/>
        </p:nvGrpSpPr>
        <p:grpSpPr>
          <a:xfrm>
            <a:off x="947434" y="2450660"/>
            <a:ext cx="7249129" cy="2569635"/>
            <a:chOff x="1408492" y="3708292"/>
            <a:chExt cx="5463618" cy="2509900"/>
          </a:xfrm>
        </p:grpSpPr>
        <p:grpSp>
          <p:nvGrpSpPr>
            <p:cNvPr id="855" name="Google Shape;855;p100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856" name="Google Shape;856;p100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857" name="Google Shape;857;p100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100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100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60" name="Google Shape;860;p100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00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00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3" name="Google Shape;863;p100"/>
            <p:cNvGrpSpPr/>
            <p:nvPr/>
          </p:nvGrpSpPr>
          <p:grpSpPr>
            <a:xfrm>
              <a:off x="1408546" y="3911757"/>
              <a:ext cx="5463564" cy="2306434"/>
              <a:chOff x="1410875" y="2582330"/>
              <a:chExt cx="5354860" cy="2767500"/>
            </a:xfrm>
          </p:grpSpPr>
          <p:sp>
            <p:nvSpPr>
              <p:cNvPr id="864" name="Google Shape;864;p100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Tweets = get_user_tweets(twitter_handle)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ry:</a:t>
                </a:r>
                <a:endParaRPr sz="1600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	</a:t>
                </a: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Get a random tweet from the list of tweets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cleaned_tweets = clean_tweets_data(tweets)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single_tweet = random.choice(cleaned_tweets)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bot_answer = moderate(single_tweet)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65" name="Google Shape;865;p100"/>
              <p:cNvSpPr txBox="1"/>
              <p:nvPr/>
            </p:nvSpPr>
            <p:spPr>
              <a:xfrm>
                <a:off x="1410875" y="2582330"/>
                <a:ext cx="3528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1"/>
          <p:cNvSpPr txBox="1"/>
          <p:nvPr/>
        </p:nvSpPr>
        <p:spPr>
          <a:xfrm>
            <a:off x="288300" y="4638125"/>
            <a:ext cx="8567400" cy="15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17-20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When a user enters a question on our web page, save their message in a variable called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question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save the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twitter_handle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the person they want to talk to.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p101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2" name="Google Shape;872;p101"/>
          <p:cNvSpPr txBox="1"/>
          <p:nvPr/>
        </p:nvSpPr>
        <p:spPr>
          <a:xfrm>
            <a:off x="890150" y="1590125"/>
            <a:ext cx="7246800" cy="15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Let’s take a look at the rest of the main.py and see how it returns a tweet to the user.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73" name="Google Shape;873;p101"/>
          <p:cNvGrpSpPr/>
          <p:nvPr/>
        </p:nvGrpSpPr>
        <p:grpSpPr>
          <a:xfrm>
            <a:off x="1098782" y="2718915"/>
            <a:ext cx="6946444" cy="1860223"/>
            <a:chOff x="1408492" y="3708292"/>
            <a:chExt cx="5463618" cy="2457362"/>
          </a:xfrm>
        </p:grpSpPr>
        <p:grpSp>
          <p:nvGrpSpPr>
            <p:cNvPr id="874" name="Google Shape;874;p101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875" name="Google Shape;875;p101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876" name="Google Shape;876;p101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101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101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79" name="Google Shape;879;p101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01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01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2" name="Google Shape;882;p101"/>
            <p:cNvGrpSpPr/>
            <p:nvPr/>
          </p:nvGrpSpPr>
          <p:grpSpPr>
            <a:xfrm>
              <a:off x="1408542" y="3911762"/>
              <a:ext cx="5463568" cy="2072642"/>
              <a:chOff x="1410871" y="2582336"/>
              <a:chExt cx="5354864" cy="2486972"/>
            </a:xfrm>
          </p:grpSpPr>
          <p:sp>
            <p:nvSpPr>
              <p:cNvPr id="883" name="Google Shape;883;p101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Chat API - WebSocket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@socketio.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on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("send question")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generate_message(body, methods=["POST"]):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question = body["message"]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twitter_handle = body["username"]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84" name="Google Shape;884;p101"/>
              <p:cNvSpPr txBox="1"/>
              <p:nvPr/>
            </p:nvSpPr>
            <p:spPr>
              <a:xfrm>
                <a:off x="1410871" y="2582336"/>
                <a:ext cx="352800" cy="19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161550" y="861525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Why does this</a:t>
            </a:r>
            <a:r>
              <a:rPr b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30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matter</a:t>
            </a:r>
            <a:r>
              <a:rPr b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8"/>
          <p:cNvSpPr/>
          <p:nvPr/>
        </p:nvSpPr>
        <p:spPr>
          <a:xfrm>
            <a:off x="745875" y="239937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33" name="Google Shape;333;p48"/>
          <p:cNvSpPr/>
          <p:nvPr/>
        </p:nvSpPr>
        <p:spPr>
          <a:xfrm>
            <a:off x="745875" y="3684602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34" name="Google Shape;334;p48"/>
          <p:cNvSpPr/>
          <p:nvPr/>
        </p:nvSpPr>
        <p:spPr>
          <a:xfrm>
            <a:off x="745875" y="496982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1583925" y="2262625"/>
            <a:ext cx="68142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Many artificial intelligence projects are on the web. You want to be able to share your cool work with others! 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48"/>
          <p:cNvSpPr txBox="1"/>
          <p:nvPr/>
        </p:nvSpPr>
        <p:spPr>
          <a:xfrm>
            <a:off x="1583925" y="3586350"/>
            <a:ext cx="68142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Learning how to use third party libraries is a skill you'll use in any programming language. 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48"/>
          <p:cNvSpPr txBox="1"/>
          <p:nvPr/>
        </p:nvSpPr>
        <p:spPr>
          <a:xfrm>
            <a:off x="1583925" y="4871575"/>
            <a:ext cx="68142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Once you learn one programing language, you can learn any .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2"/>
          <p:cNvSpPr txBox="1"/>
          <p:nvPr/>
        </p:nvSpPr>
        <p:spPr>
          <a:xfrm>
            <a:off x="288300" y="3947100"/>
            <a:ext cx="85674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17-20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When a user enters a question on our web page, save their message in a variable called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question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save the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twitter_handle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the person they want to talk to.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24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Call the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function from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twitter_scraper_fetcher.py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pass it the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twitter_handle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the person we want to talk to. Save the response to a value called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0" name="Google Shape;890;p102"/>
          <p:cNvSpPr txBox="1"/>
          <p:nvPr/>
        </p:nvSpPr>
        <p:spPr>
          <a:xfrm>
            <a:off x="161550" y="5943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91" name="Google Shape;891;p102"/>
          <p:cNvGrpSpPr/>
          <p:nvPr/>
        </p:nvGrpSpPr>
        <p:grpSpPr>
          <a:xfrm>
            <a:off x="1098786" y="1281176"/>
            <a:ext cx="6946444" cy="2500611"/>
            <a:chOff x="1408492" y="3708292"/>
            <a:chExt cx="5463618" cy="2457362"/>
          </a:xfrm>
        </p:grpSpPr>
        <p:grpSp>
          <p:nvGrpSpPr>
            <p:cNvPr id="892" name="Google Shape;892;p102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893" name="Google Shape;893;p102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894" name="Google Shape;894;p102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102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102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7" name="Google Shape;897;p102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02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02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0" name="Google Shape;900;p102"/>
            <p:cNvGrpSpPr/>
            <p:nvPr/>
          </p:nvGrpSpPr>
          <p:grpSpPr>
            <a:xfrm>
              <a:off x="1408534" y="3911770"/>
              <a:ext cx="5463576" cy="2117919"/>
              <a:chOff x="1410864" y="2582345"/>
              <a:chExt cx="5354872" cy="2541300"/>
            </a:xfrm>
          </p:grpSpPr>
          <p:sp>
            <p:nvSpPr>
              <p:cNvPr id="901" name="Google Shape;901;p102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Chat API - WebSocket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@socketio.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on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send question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generate_message(body, methods=["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POST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"]):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question = body["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message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twitter_handle = body["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username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Chat API - WebSocket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Tweets = get_user_tweets(twitter_handle)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02" name="Google Shape;902;p102"/>
              <p:cNvSpPr txBox="1"/>
              <p:nvPr/>
            </p:nvSpPr>
            <p:spPr>
              <a:xfrm>
                <a:off x="1410864" y="2582345"/>
                <a:ext cx="352800" cy="25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3"/>
          <p:cNvSpPr txBox="1"/>
          <p:nvPr/>
        </p:nvSpPr>
        <p:spPr>
          <a:xfrm>
            <a:off x="288288" y="4185700"/>
            <a:ext cx="85674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25-31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is called a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block. The program will first attempt to do the code inside of this block, and if it doesn't work it will go to the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block below.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27: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the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.choice()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method from the random library to select one random tweet. Save it to a variable called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cleaned_tweets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8" name="Google Shape;908;p103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09" name="Google Shape;909;p103"/>
          <p:cNvGrpSpPr/>
          <p:nvPr/>
        </p:nvGrpSpPr>
        <p:grpSpPr>
          <a:xfrm>
            <a:off x="394512" y="1366365"/>
            <a:ext cx="8354965" cy="2819331"/>
            <a:chOff x="1408492" y="3708292"/>
            <a:chExt cx="5463618" cy="2457362"/>
          </a:xfrm>
        </p:grpSpPr>
        <p:grpSp>
          <p:nvGrpSpPr>
            <p:cNvPr id="910" name="Google Shape;910;p103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911" name="Google Shape;911;p103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912" name="Google Shape;912;p103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103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103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15" name="Google Shape;915;p103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03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03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103"/>
            <p:cNvGrpSpPr/>
            <p:nvPr/>
          </p:nvGrpSpPr>
          <p:grpSpPr>
            <a:xfrm>
              <a:off x="1408534" y="3911770"/>
              <a:ext cx="5463576" cy="2117919"/>
              <a:chOff x="1410864" y="2582345"/>
              <a:chExt cx="5354872" cy="2541300"/>
            </a:xfrm>
          </p:grpSpPr>
          <p:sp>
            <p:nvSpPr>
              <p:cNvPr id="919" name="Google Shape;919;p103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try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Get a random tweet from the list of tweets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cleaned_tweets = clean_tweets_data(tweets)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single_tweet = random.choice(cleaned_tweets)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bot_answer = moderate(single_tweet)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Send the answer to the app, to display to the user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answer = {"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username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twitter_handle, 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message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bot_answer}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socketio.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emit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 answer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", answer)</a:t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20" name="Google Shape;920;p103"/>
              <p:cNvSpPr txBox="1"/>
              <p:nvPr/>
            </p:nvSpPr>
            <p:spPr>
              <a:xfrm>
                <a:off x="1410864" y="2582345"/>
                <a:ext cx="352800" cy="25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04"/>
          <p:cNvSpPr txBox="1"/>
          <p:nvPr/>
        </p:nvSpPr>
        <p:spPr>
          <a:xfrm>
            <a:off x="288300" y="3468125"/>
            <a:ext cx="85674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30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Save the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twitter_handle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bot_answer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a dictionary called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answer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31: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Send the answer to the user! That's how we get this: 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6" name="Google Shape;926;p104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7" name="Google Shape;92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425" y="4821725"/>
            <a:ext cx="6209138" cy="1863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928" name="Google Shape;928;p104"/>
          <p:cNvGrpSpPr/>
          <p:nvPr/>
        </p:nvGrpSpPr>
        <p:grpSpPr>
          <a:xfrm>
            <a:off x="1114630" y="1472152"/>
            <a:ext cx="6914755" cy="1835404"/>
            <a:chOff x="1408492" y="3708292"/>
            <a:chExt cx="5463618" cy="2457362"/>
          </a:xfrm>
        </p:grpSpPr>
        <p:grpSp>
          <p:nvGrpSpPr>
            <p:cNvPr id="929" name="Google Shape;929;p104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930" name="Google Shape;930;p104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931" name="Google Shape;931;p104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2" name="Google Shape;932;p104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104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34" name="Google Shape;934;p104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04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04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7" name="Google Shape;937;p104"/>
            <p:cNvGrpSpPr/>
            <p:nvPr/>
          </p:nvGrpSpPr>
          <p:grpSpPr>
            <a:xfrm>
              <a:off x="1408533" y="3911774"/>
              <a:ext cx="5463577" cy="2072631"/>
              <a:chOff x="1410863" y="2582350"/>
              <a:chExt cx="5354873" cy="2486958"/>
            </a:xfrm>
          </p:grpSpPr>
          <p:sp>
            <p:nvSpPr>
              <p:cNvPr id="938" name="Google Shape;938;p104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Send the answer to the app, to display to the user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answer = {"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username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twitter_handle, 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message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bot_answer}socketio.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emit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 answer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", answer)</a:t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39" name="Google Shape;939;p104"/>
              <p:cNvSpPr txBox="1"/>
              <p:nvPr/>
            </p:nvSpPr>
            <p:spPr>
              <a:xfrm>
                <a:off x="1410863" y="2582350"/>
                <a:ext cx="352800" cy="123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5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5" name="Google Shape;94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125" y="3275325"/>
            <a:ext cx="978850" cy="9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650" y="3275325"/>
            <a:ext cx="978850" cy="9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05"/>
          <p:cNvSpPr txBox="1"/>
          <p:nvPr/>
        </p:nvSpPr>
        <p:spPr>
          <a:xfrm>
            <a:off x="1152600" y="4177975"/>
            <a:ext cx="196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twitter_handle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8" name="Google Shape;948;p105"/>
          <p:cNvSpPr txBox="1"/>
          <p:nvPr/>
        </p:nvSpPr>
        <p:spPr>
          <a:xfrm>
            <a:off x="3885125" y="4177975"/>
            <a:ext cx="196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bot_answer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49" name="Google Shape;949;p105"/>
          <p:cNvGrpSpPr/>
          <p:nvPr/>
        </p:nvGrpSpPr>
        <p:grpSpPr>
          <a:xfrm>
            <a:off x="1467425" y="1411800"/>
            <a:ext cx="6209138" cy="1863525"/>
            <a:chOff x="1467425" y="1640400"/>
            <a:chExt cx="6209138" cy="1863525"/>
          </a:xfrm>
        </p:grpSpPr>
        <p:pic>
          <p:nvPicPr>
            <p:cNvPr id="950" name="Google Shape;950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67425" y="1640400"/>
              <a:ext cx="6209138" cy="186352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51" name="Google Shape;951;p105"/>
            <p:cNvSpPr/>
            <p:nvPr/>
          </p:nvSpPr>
          <p:spPr>
            <a:xfrm>
              <a:off x="1675600" y="3125925"/>
              <a:ext cx="5484300" cy="31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2" name="Google Shape;95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429538" y="2241962"/>
            <a:ext cx="978825" cy="16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05"/>
          <p:cNvSpPr txBox="1"/>
          <p:nvPr/>
        </p:nvSpPr>
        <p:spPr>
          <a:xfrm>
            <a:off x="6936000" y="3378500"/>
            <a:ext cx="19659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answer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54" name="Google Shape;954;p105"/>
          <p:cNvGrpSpPr/>
          <p:nvPr/>
        </p:nvGrpSpPr>
        <p:grpSpPr>
          <a:xfrm>
            <a:off x="899625" y="4569468"/>
            <a:ext cx="7344742" cy="1839581"/>
            <a:chOff x="1408492" y="3708292"/>
            <a:chExt cx="5463618" cy="2457362"/>
          </a:xfrm>
        </p:grpSpPr>
        <p:grpSp>
          <p:nvGrpSpPr>
            <p:cNvPr id="955" name="Google Shape;955;p105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956" name="Google Shape;956;p105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957" name="Google Shape;957;p105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105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105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60" name="Google Shape;960;p105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05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05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3" name="Google Shape;963;p105"/>
            <p:cNvGrpSpPr/>
            <p:nvPr/>
          </p:nvGrpSpPr>
          <p:grpSpPr>
            <a:xfrm>
              <a:off x="1408533" y="3911776"/>
              <a:ext cx="5463577" cy="2072629"/>
              <a:chOff x="1410863" y="2582353"/>
              <a:chExt cx="5354873" cy="2486955"/>
            </a:xfrm>
          </p:grpSpPr>
          <p:sp>
            <p:nvSpPr>
              <p:cNvPr id="964" name="Google Shape;964;p105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single_tweet = random.choice(cleaned_tweets)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bot_answer = moderate(single_tweet)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Send the answer to the app, to display to the user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answer = {"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username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twitter_handle, 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message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bot_answer}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socketio.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emit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 answer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", answer)</a:t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65" name="Google Shape;965;p105"/>
              <p:cNvSpPr txBox="1"/>
              <p:nvPr/>
            </p:nvSpPr>
            <p:spPr>
              <a:xfrm>
                <a:off x="1410863" y="2582353"/>
                <a:ext cx="352800" cy="18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6"/>
          <p:cNvSpPr txBox="1"/>
          <p:nvPr/>
        </p:nvSpPr>
        <p:spPr>
          <a:xfrm>
            <a:off x="288300" y="3489900"/>
            <a:ext cx="85674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32-34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is called an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block. If the code in the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block doesn't work, the program will send this error message to the user. You might remember this error message from the first time you ran the app, right?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1" name="Google Shape;971;p106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b="1"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2" name="Google Shape;972;p106"/>
          <p:cNvGrpSpPr/>
          <p:nvPr/>
        </p:nvGrpSpPr>
        <p:grpSpPr>
          <a:xfrm>
            <a:off x="280336" y="2089044"/>
            <a:ext cx="8583344" cy="1568534"/>
            <a:chOff x="1408492" y="3708292"/>
            <a:chExt cx="5463618" cy="2457362"/>
          </a:xfrm>
        </p:grpSpPr>
        <p:grpSp>
          <p:nvGrpSpPr>
            <p:cNvPr id="973" name="Google Shape;973;p106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974" name="Google Shape;974;p106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975" name="Google Shape;975;p106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fmla="val 5513" name="adj"/>
                  </a:avLst>
                </a:prstGeom>
                <a:noFill/>
                <a:ln cap="flat" cmpd="sng" w="19050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106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106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fmla="val 11509" name="adj"/>
                  </a:avLst>
                </a:prstGeom>
                <a:solidFill>
                  <a:srgbClr val="353535"/>
                </a:solidFill>
                <a:ln cap="flat" cmpd="sng" w="28575">
                  <a:solidFill>
                    <a:srgbClr val="35353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78" name="Google Shape;978;p106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06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06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1" name="Google Shape;981;p106"/>
            <p:cNvGrpSpPr/>
            <p:nvPr/>
          </p:nvGrpSpPr>
          <p:grpSpPr>
            <a:xfrm>
              <a:off x="1408533" y="3911776"/>
              <a:ext cx="5463577" cy="2072629"/>
              <a:chOff x="1410863" y="2582353"/>
              <a:chExt cx="5354873" cy="2486955"/>
            </a:xfrm>
          </p:grpSpPr>
          <p:sp>
            <p:nvSpPr>
              <p:cNvPr id="982" name="Google Shape;982;p106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xcept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bot_answer = 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Sorry, I couldn't process that. Try again please.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socketio.emit("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error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", {"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username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twitter_handle, 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message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bot_answer})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83" name="Google Shape;983;p106"/>
              <p:cNvSpPr txBox="1"/>
              <p:nvPr/>
            </p:nvSpPr>
            <p:spPr>
              <a:xfrm>
                <a:off x="1410863" y="2582353"/>
                <a:ext cx="352800" cy="18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7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Try the app!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107"/>
          <p:cNvSpPr txBox="1"/>
          <p:nvPr/>
        </p:nvSpPr>
        <p:spPr>
          <a:xfrm>
            <a:off x="288300" y="1830150"/>
            <a:ext cx="85674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Show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try your app now!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0" name="Google Shape;99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00225"/>
            <a:ext cx="8839199" cy="266115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08"/>
          <p:cNvSpPr txBox="1"/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changed? 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Now, your bot returns something a lot more like a sentence, rather than random emojis and @mentions. 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9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next?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1" name="Google Shape;1001;p109"/>
          <p:cNvSpPr txBox="1"/>
          <p:nvPr/>
        </p:nvSpPr>
        <p:spPr>
          <a:xfrm>
            <a:off x="539400" y="1624550"/>
            <a:ext cx="80652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next workshop, we're going to incorporate artificial intelligence (AI) so that our app actually responds to our message, rather than just returning a random Tweet! 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2" name="Google Shape;100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63" y="2960250"/>
            <a:ext cx="8679074" cy="3516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625" y="4334483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1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Let's Recap</a:t>
            </a:r>
            <a:endParaRPr sz="3000"/>
          </a:p>
        </p:txBody>
      </p:sp>
      <p:sp>
        <p:nvSpPr>
          <p:cNvPr id="1013" name="Google Shape;1013;p111"/>
          <p:cNvSpPr txBox="1"/>
          <p:nvPr/>
        </p:nvSpPr>
        <p:spPr>
          <a:xfrm>
            <a:off x="161550" y="1625350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did you learn: </a:t>
            </a:r>
            <a:endParaRPr b="1" i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14" name="Google Shape;1014;p111"/>
          <p:cNvGrpSpPr/>
          <p:nvPr/>
        </p:nvGrpSpPr>
        <p:grpSpPr>
          <a:xfrm>
            <a:off x="618225" y="2815838"/>
            <a:ext cx="7907550" cy="1104900"/>
            <a:chOff x="876675" y="2245013"/>
            <a:chExt cx="7907550" cy="1104900"/>
          </a:xfrm>
        </p:grpSpPr>
        <p:sp>
          <p:nvSpPr>
            <p:cNvPr id="1015" name="Google Shape;1015;p111"/>
            <p:cNvSpPr/>
            <p:nvPr/>
          </p:nvSpPr>
          <p:spPr>
            <a:xfrm>
              <a:off x="876675" y="2519513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016" name="Google Shape;1016;p111"/>
            <p:cNvSpPr txBox="1"/>
            <p:nvPr/>
          </p:nvSpPr>
          <p:spPr>
            <a:xfrm>
              <a:off x="1714725" y="2245013"/>
              <a:ext cx="7069500" cy="11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 is a programming language you can use for many things.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17" name="Google Shape;1017;p111"/>
          <p:cNvGrpSpPr/>
          <p:nvPr/>
        </p:nvGrpSpPr>
        <p:grpSpPr>
          <a:xfrm>
            <a:off x="618225" y="4186400"/>
            <a:ext cx="7615950" cy="752400"/>
            <a:chOff x="876675" y="3397975"/>
            <a:chExt cx="7615950" cy="752400"/>
          </a:xfrm>
        </p:grpSpPr>
        <p:sp>
          <p:nvSpPr>
            <p:cNvPr id="1018" name="Google Shape;1018;p111"/>
            <p:cNvSpPr/>
            <p:nvPr/>
          </p:nvSpPr>
          <p:spPr>
            <a:xfrm>
              <a:off x="876675" y="3496227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019" name="Google Shape;1019;p111"/>
            <p:cNvSpPr txBox="1"/>
            <p:nvPr/>
          </p:nvSpPr>
          <p:spPr>
            <a:xfrm>
              <a:off x="1714725" y="3397975"/>
              <a:ext cx="67779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Regular expressions are used to clean data.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20" name="Google Shape;1020;p111"/>
          <p:cNvGrpSpPr/>
          <p:nvPr/>
        </p:nvGrpSpPr>
        <p:grpSpPr>
          <a:xfrm>
            <a:off x="618225" y="5312825"/>
            <a:ext cx="7532550" cy="752400"/>
            <a:chOff x="876675" y="4683200"/>
            <a:chExt cx="7532550" cy="752400"/>
          </a:xfrm>
        </p:grpSpPr>
        <p:sp>
          <p:nvSpPr>
            <p:cNvPr id="1021" name="Google Shape;1021;p111"/>
            <p:cNvSpPr/>
            <p:nvPr/>
          </p:nvSpPr>
          <p:spPr>
            <a:xfrm>
              <a:off x="876675" y="478145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022" name="Google Shape;1022;p111"/>
            <p:cNvSpPr txBox="1"/>
            <p:nvPr/>
          </p:nvSpPr>
          <p:spPr>
            <a:xfrm>
              <a:off x="1714725" y="4683200"/>
              <a:ext cx="66945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 tools you can use include imports, returns, and try/except blocks.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do you remember from last time?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Discuss for a few minutes with someone around you.  </a:t>
            </a:r>
            <a:endParaRPr b="1"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12"/>
          <p:cNvSpPr/>
          <p:nvPr/>
        </p:nvSpPr>
        <p:spPr>
          <a:xfrm>
            <a:off x="941700" y="4309575"/>
            <a:ext cx="7388100" cy="8937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http://mlhlocal.host/quiz</a:t>
            </a:r>
            <a:endParaRPr sz="3000">
              <a:solidFill>
                <a:srgbClr val="FFD966"/>
              </a:solidFill>
            </a:endParaRPr>
          </a:p>
        </p:txBody>
      </p:sp>
      <p:sp>
        <p:nvSpPr>
          <p:cNvPr id="1028" name="Google Shape;1028;p112"/>
          <p:cNvSpPr txBox="1"/>
          <p:nvPr/>
        </p:nvSpPr>
        <p:spPr>
          <a:xfrm>
            <a:off x="758550" y="2735275"/>
            <a:ext cx="76269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created a fun quiz to test your knowledge and see what you learned from this workshop.  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9" name="Google Shape;1029;p112"/>
          <p:cNvSpPr txBox="1"/>
          <p:nvPr/>
        </p:nvSpPr>
        <p:spPr>
          <a:xfrm>
            <a:off x="0" y="1654700"/>
            <a:ext cx="91440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did you learn today?</a:t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975" y="4891333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14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Next Steps</a:t>
            </a:r>
            <a:endParaRPr sz="3000"/>
          </a:p>
        </p:txBody>
      </p:sp>
      <p:sp>
        <p:nvSpPr>
          <p:cNvPr id="1040" name="Google Shape;1040;p114"/>
          <p:cNvSpPr txBox="1"/>
          <p:nvPr/>
        </p:nvSpPr>
        <p:spPr>
          <a:xfrm>
            <a:off x="161550" y="1625350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Where to go from here...</a:t>
            </a:r>
            <a:endParaRPr b="1" i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41" name="Google Shape;1041;p114"/>
          <p:cNvGrpSpPr/>
          <p:nvPr/>
        </p:nvGrpSpPr>
        <p:grpSpPr>
          <a:xfrm>
            <a:off x="618225" y="2815838"/>
            <a:ext cx="7907550" cy="1104900"/>
            <a:chOff x="876675" y="2245013"/>
            <a:chExt cx="7907550" cy="1104900"/>
          </a:xfrm>
        </p:grpSpPr>
        <p:sp>
          <p:nvSpPr>
            <p:cNvPr id="1042" name="Google Shape;1042;p114"/>
            <p:cNvSpPr/>
            <p:nvPr/>
          </p:nvSpPr>
          <p:spPr>
            <a:xfrm>
              <a:off x="876675" y="2519513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043" name="Google Shape;1043;p114"/>
            <p:cNvSpPr txBox="1"/>
            <p:nvPr/>
          </p:nvSpPr>
          <p:spPr>
            <a:xfrm>
              <a:off x="1714725" y="2245013"/>
              <a:ext cx="7069500" cy="11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There is a lot of code in this app that we didn't get to review. Try to read it and understand it on your own!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44" name="Google Shape;1044;p114"/>
          <p:cNvGrpSpPr/>
          <p:nvPr/>
        </p:nvGrpSpPr>
        <p:grpSpPr>
          <a:xfrm>
            <a:off x="618225" y="4186400"/>
            <a:ext cx="7615950" cy="752400"/>
            <a:chOff x="876675" y="3397975"/>
            <a:chExt cx="7615950" cy="752400"/>
          </a:xfrm>
        </p:grpSpPr>
        <p:sp>
          <p:nvSpPr>
            <p:cNvPr id="1045" name="Google Shape;1045;p114"/>
            <p:cNvSpPr/>
            <p:nvPr/>
          </p:nvSpPr>
          <p:spPr>
            <a:xfrm>
              <a:off x="876675" y="3496227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046" name="Google Shape;1046;p114"/>
            <p:cNvSpPr txBox="1"/>
            <p:nvPr/>
          </p:nvSpPr>
          <p:spPr>
            <a:xfrm>
              <a:off x="1714725" y="3397975"/>
              <a:ext cx="67779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Check out codecademy.com's free Python lessons.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47" name="Google Shape;1047;p114"/>
          <p:cNvGrpSpPr/>
          <p:nvPr/>
        </p:nvGrpSpPr>
        <p:grpSpPr>
          <a:xfrm>
            <a:off x="618225" y="5312825"/>
            <a:ext cx="7532550" cy="752400"/>
            <a:chOff x="876675" y="4683200"/>
            <a:chExt cx="7532550" cy="752400"/>
          </a:xfrm>
        </p:grpSpPr>
        <p:sp>
          <p:nvSpPr>
            <p:cNvPr id="1048" name="Google Shape;1048;p114"/>
            <p:cNvSpPr/>
            <p:nvPr/>
          </p:nvSpPr>
          <p:spPr>
            <a:xfrm>
              <a:off x="876675" y="478145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049" name="Google Shape;1049;p114"/>
            <p:cNvSpPr txBox="1"/>
            <p:nvPr/>
          </p:nvSpPr>
          <p:spPr>
            <a:xfrm>
              <a:off x="1714725" y="4683200"/>
              <a:ext cx="66945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Take the third workshop!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5"/>
          <p:cNvSpPr txBox="1"/>
          <p:nvPr/>
        </p:nvSpPr>
        <p:spPr>
          <a:xfrm>
            <a:off x="8354450" y="6524500"/>
            <a:ext cx="6756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v.0.0.1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are you going to build today? </a:t>
            </a:r>
            <a:endParaRPr sz="3000"/>
          </a:p>
        </p:txBody>
      </p:sp>
      <p:sp>
        <p:nvSpPr>
          <p:cNvPr id="348" name="Google Shape;348;p50"/>
          <p:cNvSpPr txBox="1"/>
          <p:nvPr/>
        </p:nvSpPr>
        <p:spPr>
          <a:xfrm>
            <a:off x="264750" y="1472150"/>
            <a:ext cx="8614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You’re going to use your new Python skills  to create a Chat Bot!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Give it a try by heading to the URL below: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 b="0" l="5267" r="0" t="13502"/>
          <a:stretch/>
        </p:blipFill>
        <p:spPr>
          <a:xfrm>
            <a:off x="2164462" y="3733625"/>
            <a:ext cx="4815075" cy="28997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50"/>
          <p:cNvSpPr/>
          <p:nvPr/>
        </p:nvSpPr>
        <p:spPr>
          <a:xfrm>
            <a:off x="1433400" y="2609700"/>
            <a:ext cx="6277200" cy="7077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</a:t>
            </a:r>
            <a:r>
              <a:rPr b="1" lang="en" sz="2800" u="sng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mlhlocal.host/glitch-bot</a:t>
            </a:r>
            <a:endParaRPr sz="2800">
              <a:solidFill>
                <a:srgbClr val="EAEAE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/>
        </p:nvSpPr>
        <p:spPr>
          <a:xfrm>
            <a:off x="125475" y="2344500"/>
            <a:ext cx="4995900" cy="4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 the first box (called a text field), the user enters a person's Twitter name. 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 the second box, the user enters a message. 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Twitter name and message are sent to the app.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51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does this work? </a:t>
            </a:r>
            <a:endParaRPr sz="3000"/>
          </a:p>
        </p:txBody>
      </p:sp>
      <p:pic>
        <p:nvPicPr>
          <p:cNvPr id="357" name="Google Shape;3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925" y="3210249"/>
            <a:ext cx="3361240" cy="7413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51"/>
          <p:cNvPicPr preferRelativeResize="0"/>
          <p:nvPr/>
        </p:nvPicPr>
        <p:blipFill rotWithShape="1">
          <a:blip r:embed="rId4">
            <a:alphaModFix/>
          </a:blip>
          <a:srcRect b="0" l="0" r="0" t="3334"/>
          <a:stretch/>
        </p:blipFill>
        <p:spPr>
          <a:xfrm>
            <a:off x="5563925" y="4117100"/>
            <a:ext cx="3361249" cy="55128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ame">
  <a:themeElements>
    <a:clrScheme name="Custom 1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00B0F0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